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handoutMasterIdLst>
    <p:handoutMasterId r:id="rId16"/>
  </p:handoutMasterIdLst>
  <p:sldIdLst>
    <p:sldId id="259" r:id="rId2"/>
    <p:sldId id="322" r:id="rId3"/>
    <p:sldId id="321" r:id="rId4"/>
    <p:sldId id="323" r:id="rId5"/>
    <p:sldId id="296" r:id="rId6"/>
    <p:sldId id="324" r:id="rId7"/>
    <p:sldId id="325" r:id="rId8"/>
    <p:sldId id="326" r:id="rId9"/>
    <p:sldId id="327" r:id="rId10"/>
    <p:sldId id="328" r:id="rId11"/>
    <p:sldId id="329" r:id="rId12"/>
    <p:sldId id="330" r:id="rId13"/>
    <p:sldId id="297" r:id="rId14"/>
  </p:sldIdLst>
  <p:sldSz cx="9144000" cy="6858000" type="screen4x3"/>
  <p:notesSz cx="6858000" cy="9144000"/>
  <p:embeddedFontLst>
    <p:embeddedFont>
      <p:font typeface="굴림체" panose="020B0609000101010101" pitchFamily="49" charset="-127"/>
      <p:regular r:id="rId17"/>
    </p:embeddedFont>
    <p:embeddedFont>
      <p:font typeface="맑은 고딕" panose="020B0503020000020004" pitchFamily="34" charset="-127"/>
      <p:regular r:id="rId18"/>
      <p:bold r:id="rId19"/>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3C00"/>
    <a:srgbClr val="662F30"/>
    <a:srgbClr val="3E2F16"/>
    <a:srgbClr val="4E3B1B"/>
    <a:srgbClr val="9251AF"/>
    <a:srgbClr val="7D2733"/>
    <a:srgbClr val="008A3E"/>
    <a:srgbClr val="D44F00"/>
    <a:srgbClr val="FF9C11"/>
    <a:srgbClr val="3770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1" autoAdjust="0"/>
    <p:restoredTop sz="94792" autoAdjust="0"/>
  </p:normalViewPr>
  <p:slideViewPr>
    <p:cSldViewPr>
      <p:cViewPr>
        <p:scale>
          <a:sx n="75" d="100"/>
          <a:sy n="75" d="100"/>
        </p:scale>
        <p:origin x="1925" y="21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2024-05-25</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2024-05-25</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248859" y="3212976"/>
            <a:ext cx="4899205" cy="158533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3E2F16"/>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2024-05-25</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2024-05-25</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17881"/>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2024-05-25</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5097710"/>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17881"/>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662F30"/>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2024-05-25</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62120" y="2636912"/>
            <a:ext cx="8819760" cy="1224136"/>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662F30"/>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2024-05-25</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paperpile.com/b/YPPLN1/y08x" TargetMode="External"/><Relationship Id="rId3" Type="http://schemas.openxmlformats.org/officeDocument/2006/relationships/hyperlink" Target="http://paperpile.com/b/YPPLN1/EGMD" TargetMode="External"/><Relationship Id="rId7" Type="http://schemas.openxmlformats.org/officeDocument/2006/relationships/hyperlink" Target="http://paperpile.com/b/YPPLN1/07jU" TargetMode="External"/><Relationship Id="rId12" Type="http://schemas.openxmlformats.org/officeDocument/2006/relationships/hyperlink" Target="http://paperpile.com/b/YPPLN1/qYl9" TargetMode="External"/><Relationship Id="rId2" Type="http://schemas.openxmlformats.org/officeDocument/2006/relationships/hyperlink" Target="http://paperpile.com/b/YPPLN1/h9sI" TargetMode="External"/><Relationship Id="rId1" Type="http://schemas.openxmlformats.org/officeDocument/2006/relationships/slideLayout" Target="../slideLayouts/slideLayout4.xml"/><Relationship Id="rId6" Type="http://schemas.openxmlformats.org/officeDocument/2006/relationships/hyperlink" Target="http://paperpile.com/b/YPPLN1/W1JM" TargetMode="External"/><Relationship Id="rId11" Type="http://schemas.openxmlformats.org/officeDocument/2006/relationships/hyperlink" Target="http://paperpile.com/b/YPPLN1/P9sN" TargetMode="External"/><Relationship Id="rId5" Type="http://schemas.openxmlformats.org/officeDocument/2006/relationships/hyperlink" Target="http://dx.doi.org/10.1111/vox.13638." TargetMode="External"/><Relationship Id="rId10" Type="http://schemas.openxmlformats.org/officeDocument/2006/relationships/hyperlink" Target="http://paperpile.com/b/YPPLN1/FXpk" TargetMode="External"/><Relationship Id="rId4" Type="http://schemas.openxmlformats.org/officeDocument/2006/relationships/hyperlink" Target="http://paperpile.com/b/YPPLN1/mrwK" TargetMode="External"/><Relationship Id="rId9" Type="http://schemas.openxmlformats.org/officeDocument/2006/relationships/hyperlink" Target="http://paperpile.com/b/YPPLN1/1DTz"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6">
            <a:extLst>
              <a:ext uri="{FF2B5EF4-FFF2-40B4-BE49-F238E27FC236}">
                <a16:creationId xmlns:a16="http://schemas.microsoft.com/office/drawing/2014/main" id="{A4427CDF-2670-7708-854E-E62C1062CC96}"/>
              </a:ext>
            </a:extLst>
          </p:cNvPr>
          <p:cNvSpPr txBox="1">
            <a:spLocks/>
          </p:cNvSpPr>
          <p:nvPr/>
        </p:nvSpPr>
        <p:spPr>
          <a:xfrm>
            <a:off x="3851920" y="2275711"/>
            <a:ext cx="4899205" cy="1585337"/>
          </a:xfrm>
          <a:prstGeom prst="rect">
            <a:avLst/>
          </a:prstGeom>
        </p:spPr>
        <p:txBody>
          <a:bodyPr/>
          <a:lst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a:lstStyle>
          <a:p>
            <a:pPr algn="ctr"/>
            <a:r>
              <a:rPr lang="en-US" sz="2800" b="1" dirty="0">
                <a:solidFill>
                  <a:srgbClr val="000000"/>
                </a:solidFill>
                <a:latin typeface="Times New Roman" panose="02020603050405020304" pitchFamily="18" charset="0"/>
              </a:rPr>
              <a:t>Advanced Web Application for Blood Patron Prediction Using SVC </a:t>
            </a:r>
            <a:endParaRPr lang="en-US" sz="2800" b="1" dirty="0"/>
          </a:p>
        </p:txBody>
      </p:sp>
      <p:sp>
        <p:nvSpPr>
          <p:cNvPr id="3" name="직사각형 17">
            <a:extLst>
              <a:ext uri="{FF2B5EF4-FFF2-40B4-BE49-F238E27FC236}">
                <a16:creationId xmlns:a16="http://schemas.microsoft.com/office/drawing/2014/main" id="{390944E0-77C3-561E-99ED-72FF687C2C2C}"/>
              </a:ext>
            </a:extLst>
          </p:cNvPr>
          <p:cNvSpPr/>
          <p:nvPr/>
        </p:nvSpPr>
        <p:spPr>
          <a:xfrm>
            <a:off x="3990283" y="4502647"/>
            <a:ext cx="3450732" cy="461665"/>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12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SWEATHA R -  210701275</a:t>
            </a:r>
          </a:p>
          <a:p>
            <a:pPr fontAlgn="base">
              <a:spcBef>
                <a:spcPct val="0"/>
              </a:spcBef>
              <a:spcAft>
                <a:spcPct val="0"/>
              </a:spcAft>
            </a:pPr>
            <a:r>
              <a:rPr kumimoji="1" lang="en-US" altLang="ko-KR" sz="12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THAMIZH BHARATHI M - 210701288</a:t>
            </a:r>
          </a:p>
        </p:txBody>
      </p:sp>
      <p:sp>
        <p:nvSpPr>
          <p:cNvPr id="4" name="직사각형 17">
            <a:extLst>
              <a:ext uri="{FF2B5EF4-FFF2-40B4-BE49-F238E27FC236}">
                <a16:creationId xmlns:a16="http://schemas.microsoft.com/office/drawing/2014/main" id="{56FEDBED-F3F3-2780-C8ED-1AFEAA1692E5}"/>
              </a:ext>
            </a:extLst>
          </p:cNvPr>
          <p:cNvSpPr/>
          <p:nvPr/>
        </p:nvSpPr>
        <p:spPr>
          <a:xfrm>
            <a:off x="3990283" y="5085184"/>
            <a:ext cx="3450732" cy="307777"/>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1400" b="1" dirty="0">
                <a:solidFill>
                  <a:schemeClr val="tx1">
                    <a:lumMod val="85000"/>
                    <a:lumOff val="15000"/>
                  </a:schemeClr>
                </a:solidFill>
                <a:latin typeface="Times New Roman" panose="02020603050405020304" pitchFamily="18" charset="0"/>
                <a:ea typeface="맑은 고딕" pitchFamily="50" charset="-127"/>
                <a:cs typeface="Times New Roman" panose="02020603050405020304" pitchFamily="18" charset="0"/>
              </a:rPr>
              <a:t>Rajalakshmi Engineering College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83568" y="17881"/>
            <a:ext cx="7661196" cy="796908"/>
          </a:xfrm>
        </p:spPr>
        <p:txBody>
          <a:bodyPr/>
          <a:lstStyle/>
          <a:p>
            <a:pPr algn="ctr"/>
            <a:r>
              <a:rPr lang="en-US" altLang="ko-KR" dirty="0"/>
              <a:t>COMPARATIVE ANALYSIS</a:t>
            </a:r>
            <a:endParaRPr lang="ko-KR" altLang="en-US" dirty="0"/>
          </a:p>
        </p:txBody>
      </p:sp>
      <p:graphicFrame>
        <p:nvGraphicFramePr>
          <p:cNvPr id="8" name="Content Placeholder 7">
            <a:extLst>
              <a:ext uri="{FF2B5EF4-FFF2-40B4-BE49-F238E27FC236}">
                <a16:creationId xmlns:a16="http://schemas.microsoft.com/office/drawing/2014/main" id="{39C0B48F-5AB4-E309-C7E5-A504A2039E39}"/>
              </a:ext>
            </a:extLst>
          </p:cNvPr>
          <p:cNvGraphicFramePr>
            <a:graphicFrameLocks noGrp="1"/>
          </p:cNvGraphicFramePr>
          <p:nvPr>
            <p:ph idx="1"/>
            <p:extLst>
              <p:ext uri="{D42A27DB-BD31-4B8C-83A1-F6EECF244321}">
                <p14:modId xmlns:p14="http://schemas.microsoft.com/office/powerpoint/2010/main" val="3069692168"/>
              </p:ext>
            </p:extLst>
          </p:nvPr>
        </p:nvGraphicFramePr>
        <p:xfrm>
          <a:off x="370681" y="1125773"/>
          <a:ext cx="8402637" cy="2225040"/>
        </p:xfrm>
        <a:graphic>
          <a:graphicData uri="http://schemas.openxmlformats.org/drawingml/2006/table">
            <a:tbl>
              <a:tblPr firstRow="1" bandRow="1">
                <a:tableStyleId>{21E4AEA4-8DFA-4A89-87EB-49C32662AFE0}</a:tableStyleId>
              </a:tblPr>
              <a:tblGrid>
                <a:gridCol w="2800879">
                  <a:extLst>
                    <a:ext uri="{9D8B030D-6E8A-4147-A177-3AD203B41FA5}">
                      <a16:colId xmlns:a16="http://schemas.microsoft.com/office/drawing/2014/main" val="3297813617"/>
                    </a:ext>
                  </a:extLst>
                </a:gridCol>
                <a:gridCol w="2800879">
                  <a:extLst>
                    <a:ext uri="{9D8B030D-6E8A-4147-A177-3AD203B41FA5}">
                      <a16:colId xmlns:a16="http://schemas.microsoft.com/office/drawing/2014/main" val="695024661"/>
                    </a:ext>
                  </a:extLst>
                </a:gridCol>
                <a:gridCol w="2800879">
                  <a:extLst>
                    <a:ext uri="{9D8B030D-6E8A-4147-A177-3AD203B41FA5}">
                      <a16:colId xmlns:a16="http://schemas.microsoft.com/office/drawing/2014/main" val="587017035"/>
                    </a:ext>
                  </a:extLst>
                </a:gridCol>
              </a:tblGrid>
              <a:tr h="370840">
                <a:tc>
                  <a:txBody>
                    <a:bodyPr/>
                    <a:lstStyle/>
                    <a:p>
                      <a:pPr algn="ctr" fontAlgn="b"/>
                      <a:r>
                        <a:rPr lang="en-IN" b="1" dirty="0">
                          <a:effectLst/>
                        </a:rPr>
                        <a:t>Fold</a:t>
                      </a:r>
                    </a:p>
                  </a:txBody>
                  <a:tcPr anchor="b"/>
                </a:tc>
                <a:tc>
                  <a:txBody>
                    <a:bodyPr/>
                    <a:lstStyle/>
                    <a:p>
                      <a:pPr algn="ctr" fontAlgn="b"/>
                      <a:r>
                        <a:rPr lang="en-IN" b="1" dirty="0">
                          <a:effectLst/>
                        </a:rPr>
                        <a:t>Logistic Regression</a:t>
                      </a:r>
                    </a:p>
                  </a:txBody>
                  <a:tcPr anchor="b"/>
                </a:tc>
                <a:tc>
                  <a:txBody>
                    <a:bodyPr/>
                    <a:lstStyle/>
                    <a:p>
                      <a:pPr algn="ctr" fontAlgn="b"/>
                      <a:r>
                        <a:rPr lang="en-IN" b="1" dirty="0">
                          <a:effectLst/>
                        </a:rPr>
                        <a:t>SVC</a:t>
                      </a:r>
                    </a:p>
                  </a:txBody>
                  <a:tcPr anchor="b"/>
                </a:tc>
                <a:extLst>
                  <a:ext uri="{0D108BD9-81ED-4DB2-BD59-A6C34878D82A}">
                    <a16:rowId xmlns:a16="http://schemas.microsoft.com/office/drawing/2014/main" val="2228492771"/>
                  </a:ext>
                </a:extLst>
              </a:tr>
              <a:tr h="370840">
                <a:tc>
                  <a:txBody>
                    <a:bodyPr/>
                    <a:lstStyle/>
                    <a:p>
                      <a:pPr algn="ctr" fontAlgn="base"/>
                      <a:r>
                        <a:rPr lang="en-IN" dirty="0">
                          <a:effectLst/>
                        </a:rPr>
                        <a:t>CV1</a:t>
                      </a:r>
                    </a:p>
                  </a:txBody>
                  <a:tcPr anchor="ctr"/>
                </a:tc>
                <a:tc>
                  <a:txBody>
                    <a:bodyPr/>
                    <a:lstStyle/>
                    <a:p>
                      <a:pPr algn="ctr" fontAlgn="base"/>
                      <a:r>
                        <a:rPr lang="en-IN">
                          <a:effectLst/>
                        </a:rPr>
                        <a:t>0.6667</a:t>
                      </a:r>
                    </a:p>
                  </a:txBody>
                  <a:tcPr anchor="ctr"/>
                </a:tc>
                <a:tc>
                  <a:txBody>
                    <a:bodyPr/>
                    <a:lstStyle/>
                    <a:p>
                      <a:pPr algn="ctr" fontAlgn="base"/>
                      <a:r>
                        <a:rPr lang="en-IN">
                          <a:effectLst/>
                        </a:rPr>
                        <a:t>0.6804</a:t>
                      </a:r>
                    </a:p>
                  </a:txBody>
                  <a:tcPr anchor="ctr"/>
                </a:tc>
                <a:extLst>
                  <a:ext uri="{0D108BD9-81ED-4DB2-BD59-A6C34878D82A}">
                    <a16:rowId xmlns:a16="http://schemas.microsoft.com/office/drawing/2014/main" val="2097800033"/>
                  </a:ext>
                </a:extLst>
              </a:tr>
              <a:tr h="370840">
                <a:tc>
                  <a:txBody>
                    <a:bodyPr/>
                    <a:lstStyle/>
                    <a:p>
                      <a:pPr algn="ctr" fontAlgn="base"/>
                      <a:r>
                        <a:rPr lang="en-IN" dirty="0">
                          <a:effectLst/>
                        </a:rPr>
                        <a:t>CV2</a:t>
                      </a:r>
                    </a:p>
                  </a:txBody>
                  <a:tcPr anchor="ctr"/>
                </a:tc>
                <a:tc>
                  <a:txBody>
                    <a:bodyPr/>
                    <a:lstStyle/>
                    <a:p>
                      <a:pPr algn="ctr" fontAlgn="base"/>
                      <a:r>
                        <a:rPr lang="en-IN">
                          <a:effectLst/>
                        </a:rPr>
                        <a:t>0.6847</a:t>
                      </a:r>
                    </a:p>
                  </a:txBody>
                  <a:tcPr anchor="ctr"/>
                </a:tc>
                <a:tc>
                  <a:txBody>
                    <a:bodyPr/>
                    <a:lstStyle/>
                    <a:p>
                      <a:pPr algn="ctr" fontAlgn="base"/>
                      <a:r>
                        <a:rPr lang="en-IN">
                          <a:effectLst/>
                        </a:rPr>
                        <a:t>0.6863</a:t>
                      </a:r>
                    </a:p>
                  </a:txBody>
                  <a:tcPr anchor="ctr"/>
                </a:tc>
                <a:extLst>
                  <a:ext uri="{0D108BD9-81ED-4DB2-BD59-A6C34878D82A}">
                    <a16:rowId xmlns:a16="http://schemas.microsoft.com/office/drawing/2014/main" val="3361578543"/>
                  </a:ext>
                </a:extLst>
              </a:tr>
              <a:tr h="370840">
                <a:tc>
                  <a:txBody>
                    <a:bodyPr/>
                    <a:lstStyle/>
                    <a:p>
                      <a:pPr algn="ctr" fontAlgn="base"/>
                      <a:r>
                        <a:rPr lang="en-IN" dirty="0">
                          <a:effectLst/>
                        </a:rPr>
                        <a:t>CV3</a:t>
                      </a:r>
                    </a:p>
                  </a:txBody>
                  <a:tcPr anchor="ctr"/>
                </a:tc>
                <a:tc>
                  <a:txBody>
                    <a:bodyPr/>
                    <a:lstStyle/>
                    <a:p>
                      <a:pPr algn="ctr" fontAlgn="base"/>
                      <a:r>
                        <a:rPr lang="en-IN">
                          <a:effectLst/>
                        </a:rPr>
                        <a:t>0.7241</a:t>
                      </a:r>
                    </a:p>
                  </a:txBody>
                  <a:tcPr anchor="ctr"/>
                </a:tc>
                <a:tc>
                  <a:txBody>
                    <a:bodyPr/>
                    <a:lstStyle/>
                    <a:p>
                      <a:pPr algn="ctr" fontAlgn="base"/>
                      <a:r>
                        <a:rPr lang="en-IN">
                          <a:effectLst/>
                        </a:rPr>
                        <a:t>0.7091</a:t>
                      </a:r>
                    </a:p>
                  </a:txBody>
                  <a:tcPr anchor="ctr"/>
                </a:tc>
                <a:extLst>
                  <a:ext uri="{0D108BD9-81ED-4DB2-BD59-A6C34878D82A}">
                    <a16:rowId xmlns:a16="http://schemas.microsoft.com/office/drawing/2014/main" val="739352274"/>
                  </a:ext>
                </a:extLst>
              </a:tr>
              <a:tr h="370840">
                <a:tc>
                  <a:txBody>
                    <a:bodyPr/>
                    <a:lstStyle/>
                    <a:p>
                      <a:pPr algn="ctr" fontAlgn="base"/>
                      <a:r>
                        <a:rPr lang="en-IN">
                          <a:effectLst/>
                        </a:rPr>
                        <a:t>CV4</a:t>
                      </a:r>
                    </a:p>
                  </a:txBody>
                  <a:tcPr anchor="ctr"/>
                </a:tc>
                <a:tc>
                  <a:txBody>
                    <a:bodyPr/>
                    <a:lstStyle/>
                    <a:p>
                      <a:pPr algn="ctr" fontAlgn="base"/>
                      <a:r>
                        <a:rPr lang="en-IN" dirty="0">
                          <a:effectLst/>
                        </a:rPr>
                        <a:t>0.6947</a:t>
                      </a:r>
                    </a:p>
                  </a:txBody>
                  <a:tcPr anchor="ctr"/>
                </a:tc>
                <a:tc>
                  <a:txBody>
                    <a:bodyPr/>
                    <a:lstStyle/>
                    <a:p>
                      <a:pPr algn="ctr" fontAlgn="base"/>
                      <a:r>
                        <a:rPr lang="en-IN" dirty="0">
                          <a:effectLst/>
                        </a:rPr>
                        <a:t>0.6517</a:t>
                      </a:r>
                    </a:p>
                  </a:txBody>
                  <a:tcPr anchor="ctr"/>
                </a:tc>
                <a:extLst>
                  <a:ext uri="{0D108BD9-81ED-4DB2-BD59-A6C34878D82A}">
                    <a16:rowId xmlns:a16="http://schemas.microsoft.com/office/drawing/2014/main" val="460127659"/>
                  </a:ext>
                </a:extLst>
              </a:tr>
              <a:tr h="370840">
                <a:tc>
                  <a:txBody>
                    <a:bodyPr/>
                    <a:lstStyle/>
                    <a:p>
                      <a:pPr algn="ctr" fontAlgn="base"/>
                      <a:r>
                        <a:rPr lang="en-IN">
                          <a:effectLst/>
                        </a:rPr>
                        <a:t>CV5</a:t>
                      </a:r>
                    </a:p>
                  </a:txBody>
                  <a:tcPr anchor="ctr"/>
                </a:tc>
                <a:tc>
                  <a:txBody>
                    <a:bodyPr/>
                    <a:lstStyle/>
                    <a:p>
                      <a:pPr algn="ctr" fontAlgn="base"/>
                      <a:r>
                        <a:rPr lang="en-IN" dirty="0">
                          <a:effectLst/>
                        </a:rPr>
                        <a:t>0.6875</a:t>
                      </a:r>
                    </a:p>
                  </a:txBody>
                  <a:tcPr anchor="ctr"/>
                </a:tc>
                <a:tc>
                  <a:txBody>
                    <a:bodyPr/>
                    <a:lstStyle/>
                    <a:p>
                      <a:pPr algn="ctr" fontAlgn="base"/>
                      <a:r>
                        <a:rPr lang="en-IN" dirty="0">
                          <a:effectLst/>
                        </a:rPr>
                        <a:t>0.6882</a:t>
                      </a:r>
                    </a:p>
                  </a:txBody>
                  <a:tcPr anchor="ctr"/>
                </a:tc>
                <a:extLst>
                  <a:ext uri="{0D108BD9-81ED-4DB2-BD59-A6C34878D82A}">
                    <a16:rowId xmlns:a16="http://schemas.microsoft.com/office/drawing/2014/main" val="4192132595"/>
                  </a:ext>
                </a:extLst>
              </a:tr>
            </a:tbl>
          </a:graphicData>
        </a:graphic>
      </p:graphicFrame>
      <p:sp>
        <p:nvSpPr>
          <p:cNvPr id="10" name="TextBox 9">
            <a:extLst>
              <a:ext uri="{FF2B5EF4-FFF2-40B4-BE49-F238E27FC236}">
                <a16:creationId xmlns:a16="http://schemas.microsoft.com/office/drawing/2014/main" id="{0AB3BE0D-0C14-84A2-3CD9-5D41BE1A2EFA}"/>
              </a:ext>
            </a:extLst>
          </p:cNvPr>
          <p:cNvSpPr txBox="1"/>
          <p:nvPr/>
        </p:nvSpPr>
        <p:spPr>
          <a:xfrm>
            <a:off x="467544" y="3507188"/>
            <a:ext cx="8305774" cy="2757165"/>
          </a:xfrm>
          <a:prstGeom prst="rect">
            <a:avLst/>
          </a:prstGeom>
          <a:noFill/>
        </p:spPr>
        <p:txBody>
          <a:bodyPr wrap="square">
            <a:spAutoFit/>
          </a:bodyPr>
          <a:lstStyle/>
          <a:p>
            <a:pPr marL="285750" indent="-285750" algn="just">
              <a:lnSpc>
                <a:spcPct val="150000"/>
              </a:lnSpc>
              <a:spcBef>
                <a:spcPct val="20000"/>
              </a:spcBef>
              <a:buFont typeface="Arial" panose="020B0604020202020204" pitchFamily="34" charset="0"/>
              <a:buChar char="•"/>
            </a:pPr>
            <a:r>
              <a:rPr lang="en-US" altLang="en-US" dirty="0">
                <a:latin typeface="Times New Roman" panose="02020603050405020304" pitchFamily="18" charset="0"/>
                <a:ea typeface="맑은 고딕" pitchFamily="50" charset="-127"/>
                <a:cs typeface="Times New Roman" panose="02020603050405020304" pitchFamily="18" charset="0"/>
              </a:rPr>
              <a:t>SVC demonstrates higher F1 scores in CV1 and CV2 compared to Logistic               Regression, indicating a better initial classification capability.</a:t>
            </a:r>
          </a:p>
          <a:p>
            <a:pPr marL="285750" indent="-285750" algn="just">
              <a:lnSpc>
                <a:spcPct val="150000"/>
              </a:lnSpc>
              <a:spcBef>
                <a:spcPct val="20000"/>
              </a:spcBef>
              <a:buFont typeface="Arial" panose="020B0604020202020204" pitchFamily="34" charset="0"/>
              <a:buChar char="•"/>
            </a:pPr>
            <a:r>
              <a:rPr lang="en-US" altLang="en-US" dirty="0">
                <a:latin typeface="Times New Roman" panose="02020603050405020304" pitchFamily="18" charset="0"/>
                <a:ea typeface="맑은 고딕" pitchFamily="50" charset="-127"/>
                <a:cs typeface="Times New Roman" panose="02020603050405020304" pitchFamily="18" charset="0"/>
              </a:rPr>
              <a:t>Logistic Regression has a higher F1 score in CV3 and CV4, showing its strength in        some scenarios, but it also shows more variability. </a:t>
            </a:r>
          </a:p>
          <a:p>
            <a:pPr marL="285750" indent="-285750" algn="just">
              <a:lnSpc>
                <a:spcPct val="150000"/>
              </a:lnSpc>
              <a:spcBef>
                <a:spcPct val="20000"/>
              </a:spcBef>
              <a:buFont typeface="Arial" panose="020B0604020202020204" pitchFamily="34" charset="0"/>
              <a:buChar char="•"/>
            </a:pPr>
            <a:r>
              <a:rPr lang="en-US" altLang="en-US" dirty="0">
                <a:latin typeface="Times New Roman" panose="02020603050405020304" pitchFamily="18" charset="0"/>
                <a:ea typeface="맑은 고딕" pitchFamily="50" charset="-127"/>
                <a:cs typeface="Times New Roman" panose="02020603050405020304" pitchFamily="18" charset="0"/>
              </a:rPr>
              <a:t>SVC’s robustness in early folds  indicates its capability to handle unseen data more </a:t>
            </a:r>
          </a:p>
          <a:p>
            <a:pPr algn="just">
              <a:lnSpc>
                <a:spcPct val="150000"/>
              </a:lnSpc>
              <a:spcBef>
                <a:spcPct val="20000"/>
              </a:spcBef>
            </a:pPr>
            <a:r>
              <a:rPr lang="en-US" altLang="en-US" dirty="0">
                <a:latin typeface="Times New Roman" panose="02020603050405020304" pitchFamily="18" charset="0"/>
                <a:ea typeface="맑은 고딕" pitchFamily="50" charset="-127"/>
                <a:cs typeface="Times New Roman" panose="02020603050405020304" pitchFamily="18" charset="0"/>
              </a:rPr>
              <a:t>     effectively, which is crucial for predicting donor return likelihood.</a:t>
            </a:r>
          </a:p>
        </p:txBody>
      </p:sp>
    </p:spTree>
    <p:extLst>
      <p:ext uri="{BB962C8B-B14F-4D97-AF65-F5344CB8AC3E}">
        <p14:creationId xmlns:p14="http://schemas.microsoft.com/office/powerpoint/2010/main" val="862309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755576" y="17881"/>
            <a:ext cx="7661196" cy="796908"/>
          </a:xfrm>
        </p:spPr>
        <p:txBody>
          <a:bodyPr/>
          <a:lstStyle/>
          <a:p>
            <a:pPr algn="ctr"/>
            <a:r>
              <a:rPr lang="en-US" altLang="ko-KR" dirty="0"/>
              <a:t>CONCLUSION AND FUTURE ENHANCEMENT</a:t>
            </a:r>
            <a:endParaRPr lang="ko-KR" altLang="en-US" dirty="0"/>
          </a:p>
        </p:txBody>
      </p:sp>
      <p:sp>
        <p:nvSpPr>
          <p:cNvPr id="37" name="내용 개체 틀 36"/>
          <p:cNvSpPr>
            <a:spLocks noGrp="1"/>
          </p:cNvSpPr>
          <p:nvPr>
            <p:ph idx="1"/>
          </p:nvPr>
        </p:nvSpPr>
        <p:spPr>
          <a:xfrm>
            <a:off x="-42752" y="1005922"/>
            <a:ext cx="9217024" cy="5852078"/>
          </a:xfrm>
        </p:spPr>
        <p:txBody>
          <a:bodyPr>
            <a:noAutofit/>
          </a:bodyPr>
          <a:lstStyle/>
          <a:p>
            <a:pPr marL="0" indent="0" algn="just">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Our project emphasizes the importance of predicting blood donor during specific periods using an optimized Support Vector Classifier (SVC). By applying grid Search techniques we improved the model's performance, particularly in F1 score and ROC AUC, with a    threshold of 0.44. This enhanced prediction model provides valuable insights for blood  donation management and healthcare resource optimization. </a:t>
            </a:r>
          </a:p>
          <a:p>
            <a:pPr marL="0" indent="0" algn="just">
              <a:lnSpc>
                <a:spcPct val="150000"/>
              </a:lnSpc>
            </a:pPr>
            <a:r>
              <a:rPr lang="en-US" altLang="en-US" sz="2000" b="1" i="0" dirty="0">
                <a:solidFill>
                  <a:schemeClr val="tx1"/>
                </a:solidFill>
                <a:latin typeface="Times New Roman" panose="02020603050405020304" pitchFamily="18" charset="0"/>
                <a:cs typeface="Times New Roman" panose="02020603050405020304" pitchFamily="18" charset="0"/>
              </a:rPr>
              <a:t>FUTURE ENHANCEMENT: </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Expand the model’s application by incorporating data from all countries and                   collaborating with governments to streamline donor identification. </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Implement    personalized  notification systems to remind potential donors based on  their   likelihood of donating, improving overall donation rates.</a:t>
            </a:r>
          </a:p>
          <a:p>
            <a:pPr marL="0" indent="0" algn="just">
              <a:lnSpc>
                <a:spcPct val="150000"/>
              </a:lnSpc>
            </a:pPr>
            <a:endParaRPr lang="en-US" altLang="en-US" sz="2000" i="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9499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755576" y="17881"/>
            <a:ext cx="7661196" cy="796908"/>
          </a:xfrm>
        </p:spPr>
        <p:txBody>
          <a:bodyPr/>
          <a:lstStyle/>
          <a:p>
            <a:pPr algn="ctr"/>
            <a:r>
              <a:rPr lang="en-US" altLang="ko-KR" dirty="0"/>
              <a:t>REFERENCES</a:t>
            </a:r>
            <a:endParaRPr lang="ko-KR" altLang="en-US" dirty="0"/>
          </a:p>
        </p:txBody>
      </p:sp>
      <p:sp>
        <p:nvSpPr>
          <p:cNvPr id="37" name="내용 개체 틀 36"/>
          <p:cNvSpPr>
            <a:spLocks noGrp="1"/>
          </p:cNvSpPr>
          <p:nvPr>
            <p:ph idx="1"/>
          </p:nvPr>
        </p:nvSpPr>
        <p:spPr>
          <a:xfrm>
            <a:off x="179512" y="980728"/>
            <a:ext cx="8402525" cy="5097710"/>
          </a:xfrm>
        </p:spPr>
        <p:txBody>
          <a:bodyPr>
            <a:noAutofit/>
          </a:bodyPr>
          <a:lstStyle/>
          <a:p>
            <a:pPr indent="-279400" algn="just" rtl="0">
              <a:spcBef>
                <a:spcPts val="1100"/>
              </a:spcBef>
              <a:spcAft>
                <a:spcPts val="0"/>
              </a:spcAft>
            </a:pPr>
            <a:r>
              <a:rPr lang="en-IN" sz="1800" b="0" i="0" u="none" strike="noStrike" dirty="0">
                <a:solidFill>
                  <a:srgbClr val="000000"/>
                </a:solidFill>
                <a:effectLst/>
                <a:latin typeface="Arial" panose="020B0604020202020204" pitchFamily="34" charset="0"/>
              </a:rPr>
              <a:t>[1] </a:t>
            </a:r>
            <a:r>
              <a:rPr lang="en-IN" sz="1800" b="0" i="0" u="none" strike="noStrike" dirty="0" err="1">
                <a:solidFill>
                  <a:srgbClr val="000000"/>
                </a:solidFill>
                <a:effectLst/>
                <a:latin typeface="Arial" panose="020B0604020202020204" pitchFamily="34" charset="0"/>
                <a:hlinkClick r:id="rId2"/>
              </a:rPr>
              <a:t>Erhabor</a:t>
            </a:r>
            <a:r>
              <a:rPr lang="en-IN" sz="1800" b="0" i="0" u="none" strike="noStrike" dirty="0">
                <a:solidFill>
                  <a:srgbClr val="000000"/>
                </a:solidFill>
                <a:effectLst/>
                <a:latin typeface="Arial" panose="020B0604020202020204" pitchFamily="34" charset="0"/>
                <a:hlinkClick r:id="rId2"/>
              </a:rPr>
              <a:t> and </a:t>
            </a:r>
            <a:r>
              <a:rPr lang="en-IN" sz="1800" b="0" i="0" u="none" strike="noStrike" dirty="0" err="1">
                <a:solidFill>
                  <a:srgbClr val="000000"/>
                </a:solidFill>
                <a:effectLst/>
                <a:latin typeface="Arial" panose="020B0604020202020204" pitchFamily="34" charset="0"/>
                <a:hlinkClick r:id="rId2"/>
              </a:rPr>
              <a:t>Adias</a:t>
            </a:r>
            <a:r>
              <a:rPr lang="en-IN" sz="1800" b="0" i="0" u="none" strike="noStrike" dirty="0">
                <a:solidFill>
                  <a:srgbClr val="000000"/>
                </a:solidFill>
                <a:effectLst/>
                <a:latin typeface="Arial" panose="020B0604020202020204" pitchFamily="34" charset="0"/>
                <a:hlinkClick r:id="rId2"/>
              </a:rPr>
              <a:t>, </a:t>
            </a:r>
            <a:r>
              <a:rPr lang="en-IN" sz="1800" b="0" i="1" u="none" strike="noStrike" dirty="0">
                <a:solidFill>
                  <a:srgbClr val="000000"/>
                </a:solidFill>
                <a:effectLst/>
                <a:latin typeface="Arial" panose="020B0604020202020204" pitchFamily="34" charset="0"/>
                <a:hlinkClick r:id="rId2"/>
              </a:rPr>
              <a:t>Essentials of Blood Transfusion Science</a:t>
            </a:r>
            <a:r>
              <a:rPr lang="en-IN" sz="1800" b="0" i="0" u="none" strike="noStrike" dirty="0">
                <a:solidFill>
                  <a:srgbClr val="000000"/>
                </a:solidFill>
                <a:effectLst/>
                <a:latin typeface="Arial" panose="020B0604020202020204" pitchFamily="34" charset="0"/>
                <a:hlinkClick r:id="rId2"/>
              </a:rPr>
              <a:t>. Author House, 2013.</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[2] </a:t>
            </a:r>
            <a:r>
              <a:rPr lang="en-IN" sz="1800" b="0" i="0" u="none" strike="noStrike" dirty="0">
                <a:solidFill>
                  <a:srgbClr val="000000"/>
                </a:solidFill>
                <a:effectLst/>
                <a:latin typeface="Arial" panose="020B0604020202020204" pitchFamily="34" charset="0"/>
                <a:hlinkClick r:id="rId3"/>
              </a:rPr>
              <a:t>P. </a:t>
            </a:r>
            <a:r>
              <a:rPr lang="en-IN" sz="1800" b="0" i="0" u="none" strike="noStrike" dirty="0" err="1">
                <a:solidFill>
                  <a:srgbClr val="000000"/>
                </a:solidFill>
                <a:effectLst/>
                <a:latin typeface="Arial" panose="020B0604020202020204" pitchFamily="34" charset="0"/>
                <a:hlinkClick r:id="rId3"/>
              </a:rPr>
              <a:t>Dangeti</a:t>
            </a:r>
            <a:r>
              <a:rPr lang="en-IN" sz="1800" b="0" i="0" u="none" strike="noStrike" dirty="0">
                <a:solidFill>
                  <a:srgbClr val="000000"/>
                </a:solidFill>
                <a:effectLst/>
                <a:latin typeface="Arial" panose="020B0604020202020204" pitchFamily="34" charset="0"/>
                <a:hlinkClick r:id="rId3"/>
              </a:rPr>
              <a:t>, </a:t>
            </a:r>
            <a:r>
              <a:rPr lang="en-IN" sz="1800" b="0" i="1" u="none" strike="noStrike" dirty="0">
                <a:solidFill>
                  <a:srgbClr val="000000"/>
                </a:solidFill>
                <a:effectLst/>
                <a:latin typeface="Arial" panose="020B0604020202020204" pitchFamily="34" charset="0"/>
                <a:hlinkClick r:id="rId3"/>
              </a:rPr>
              <a:t>Statistics for Machine Learning</a:t>
            </a:r>
            <a:r>
              <a:rPr lang="en-IN" sz="1800" b="0" i="0" u="none" strike="noStrike" dirty="0">
                <a:solidFill>
                  <a:srgbClr val="000000"/>
                </a:solidFill>
                <a:effectLst/>
                <a:latin typeface="Arial" panose="020B0604020202020204" pitchFamily="34" charset="0"/>
                <a:hlinkClick r:id="rId3"/>
              </a:rPr>
              <a:t>. </a:t>
            </a:r>
            <a:r>
              <a:rPr lang="en-IN" sz="1800" b="0" i="0" u="none" strike="noStrike" dirty="0" err="1">
                <a:solidFill>
                  <a:srgbClr val="000000"/>
                </a:solidFill>
                <a:effectLst/>
                <a:latin typeface="Arial" panose="020B0604020202020204" pitchFamily="34" charset="0"/>
                <a:hlinkClick r:id="rId3"/>
              </a:rPr>
              <a:t>Packt</a:t>
            </a:r>
            <a:r>
              <a:rPr lang="en-IN" sz="1800" b="0" i="0" u="none" strike="noStrike" dirty="0">
                <a:solidFill>
                  <a:srgbClr val="000000"/>
                </a:solidFill>
                <a:effectLst/>
                <a:latin typeface="Arial" panose="020B0604020202020204" pitchFamily="34" charset="0"/>
                <a:hlinkClick r:id="rId3"/>
              </a:rPr>
              <a:t> Publishing Ltd, 2017.</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[3] </a:t>
            </a:r>
            <a:r>
              <a:rPr lang="en-IN" sz="1800" b="0" i="0" u="none" strike="noStrike" dirty="0">
                <a:solidFill>
                  <a:srgbClr val="000000"/>
                </a:solidFill>
                <a:effectLst/>
                <a:latin typeface="Arial" panose="020B0604020202020204" pitchFamily="34" charset="0"/>
                <a:hlinkClick r:id="rId4"/>
              </a:rPr>
              <a:t>V. </a:t>
            </a:r>
            <a:r>
              <a:rPr lang="en-IN" sz="1800" b="0" i="0" u="none" strike="noStrike" dirty="0" err="1">
                <a:solidFill>
                  <a:srgbClr val="000000"/>
                </a:solidFill>
                <a:effectLst/>
                <a:latin typeface="Arial" panose="020B0604020202020204" pitchFamily="34" charset="0"/>
                <a:hlinkClick r:id="rId4"/>
              </a:rPr>
              <a:t>Raivola</a:t>
            </a:r>
            <a:r>
              <a:rPr lang="en-IN" sz="1800" b="0" i="0" u="none" strike="noStrike" dirty="0">
                <a:solidFill>
                  <a:srgbClr val="000000"/>
                </a:solidFill>
                <a:effectLst/>
                <a:latin typeface="Arial" panose="020B0604020202020204" pitchFamily="34" charset="0"/>
                <a:hlinkClick r:id="rId4"/>
              </a:rPr>
              <a:t> and R. Thorpe, “A scoping review of sociology of voluntary blood donation,” </a:t>
            </a:r>
            <a:r>
              <a:rPr lang="en-IN" sz="1800" b="0" i="1" u="none" strike="noStrike" dirty="0">
                <a:solidFill>
                  <a:srgbClr val="000000"/>
                </a:solidFill>
                <a:effectLst/>
                <a:latin typeface="Arial" panose="020B0604020202020204" pitchFamily="34" charset="0"/>
                <a:hlinkClick r:id="rId4"/>
              </a:rPr>
              <a:t>Vox Sang.</a:t>
            </a:r>
            <a:r>
              <a:rPr lang="en-IN" sz="1800" b="0" i="0" u="none" strike="noStrike" dirty="0">
                <a:solidFill>
                  <a:srgbClr val="000000"/>
                </a:solidFill>
                <a:effectLst/>
                <a:latin typeface="Arial" panose="020B0604020202020204" pitchFamily="34" charset="0"/>
                <a:hlinkClick r:id="rId4"/>
              </a:rPr>
              <a:t>, Apr. 2024, </a:t>
            </a:r>
            <a:r>
              <a:rPr lang="en-IN" sz="1800" b="0" i="0" u="none" strike="noStrike" dirty="0" err="1">
                <a:solidFill>
                  <a:srgbClr val="000000"/>
                </a:solidFill>
                <a:effectLst/>
                <a:latin typeface="Arial" panose="020B0604020202020204" pitchFamily="34" charset="0"/>
                <a:hlinkClick r:id="rId4"/>
              </a:rPr>
              <a:t>doi</a:t>
            </a:r>
            <a:r>
              <a:rPr lang="en-IN" sz="1800" b="0" i="0" u="none" strike="noStrike" dirty="0">
                <a:solidFill>
                  <a:srgbClr val="000000"/>
                </a:solidFill>
                <a:effectLst/>
                <a:latin typeface="Arial" panose="020B0604020202020204" pitchFamily="34" charset="0"/>
                <a:hlinkClick r:id="rId4"/>
              </a:rPr>
              <a:t>: </a:t>
            </a:r>
            <a:r>
              <a:rPr lang="en-IN" sz="1800" b="0" i="0" u="none" strike="noStrike" dirty="0">
                <a:solidFill>
                  <a:srgbClr val="000000"/>
                </a:solidFill>
                <a:effectLst/>
                <a:latin typeface="Arial" panose="020B0604020202020204" pitchFamily="34" charset="0"/>
                <a:hlinkClick r:id="rId5"/>
              </a:rPr>
              <a:t>10.1111/vox.13638.</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[4] </a:t>
            </a:r>
            <a:r>
              <a:rPr lang="en-IN" sz="1800" b="0" i="0" u="none" strike="noStrike" dirty="0">
                <a:solidFill>
                  <a:srgbClr val="000000"/>
                </a:solidFill>
                <a:effectLst/>
                <a:latin typeface="Arial" panose="020B0604020202020204" pitchFamily="34" charset="0"/>
                <a:hlinkClick r:id="rId6"/>
              </a:rPr>
              <a:t>S. V. N. Prasad, </a:t>
            </a:r>
            <a:r>
              <a:rPr lang="en-IN" sz="1800" b="0" i="1" u="none" strike="noStrike" dirty="0">
                <a:solidFill>
                  <a:srgbClr val="000000"/>
                </a:solidFill>
                <a:effectLst/>
                <a:latin typeface="Arial" panose="020B0604020202020204" pitchFamily="34" charset="0"/>
                <a:hlinkClick r:id="rId6"/>
              </a:rPr>
              <a:t>SNIPPETS ON BLOOD DONATION</a:t>
            </a:r>
            <a:r>
              <a:rPr lang="en-IN" sz="1800" b="0" i="0" u="none" strike="noStrike" dirty="0">
                <a:solidFill>
                  <a:srgbClr val="000000"/>
                </a:solidFill>
                <a:effectLst/>
                <a:latin typeface="Arial" panose="020B0604020202020204" pitchFamily="34" charset="0"/>
                <a:hlinkClick r:id="rId6"/>
              </a:rPr>
              <a:t>. SVN Prasad,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[5] </a:t>
            </a:r>
            <a:r>
              <a:rPr lang="en-IN" sz="1800" b="0" i="1" u="none" strike="noStrike" dirty="0">
                <a:solidFill>
                  <a:srgbClr val="000000"/>
                </a:solidFill>
                <a:effectLst/>
                <a:latin typeface="Arial" panose="020B0604020202020204" pitchFamily="34" charset="0"/>
                <a:hlinkClick r:id="rId7"/>
              </a:rPr>
              <a:t>Data-driven Donation Strategies: Understanding and Predicting Blood Donor Deferral</a:t>
            </a:r>
            <a:r>
              <a:rPr lang="en-IN" sz="1800" b="0" i="0" u="none" strike="noStrike" dirty="0">
                <a:solidFill>
                  <a:srgbClr val="000000"/>
                </a:solidFill>
                <a:effectLst/>
                <a:latin typeface="Arial" panose="020B0604020202020204" pitchFamily="34" charset="0"/>
                <a:hlinkClick r:id="rId7"/>
              </a:rPr>
              <a:t>.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[6] </a:t>
            </a:r>
            <a:r>
              <a:rPr lang="en-IN" sz="1800" b="0" i="0" u="none" strike="noStrike" dirty="0">
                <a:solidFill>
                  <a:srgbClr val="000000"/>
                </a:solidFill>
                <a:effectLst/>
                <a:latin typeface="Arial" panose="020B0604020202020204" pitchFamily="34" charset="0"/>
                <a:hlinkClick r:id="rId8"/>
              </a:rPr>
              <a:t>C. </a:t>
            </a:r>
            <a:r>
              <a:rPr lang="en-IN" sz="1800" b="0" i="0" u="none" strike="noStrike" dirty="0" err="1">
                <a:solidFill>
                  <a:srgbClr val="000000"/>
                </a:solidFill>
                <a:effectLst/>
                <a:latin typeface="Arial" panose="020B0604020202020204" pitchFamily="34" charset="0"/>
                <a:hlinkClick r:id="rId8"/>
              </a:rPr>
              <a:t>Chideme</a:t>
            </a:r>
            <a:r>
              <a:rPr lang="en-IN" sz="1800" b="0" i="0" u="none" strike="noStrike" dirty="0">
                <a:solidFill>
                  <a:srgbClr val="000000"/>
                </a:solidFill>
                <a:effectLst/>
                <a:latin typeface="Arial" panose="020B0604020202020204" pitchFamily="34" charset="0"/>
                <a:hlinkClick r:id="rId8"/>
              </a:rPr>
              <a:t>, D. </a:t>
            </a:r>
            <a:r>
              <a:rPr lang="en-IN" sz="1800" b="0" i="0" u="none" strike="noStrike" dirty="0" err="1">
                <a:solidFill>
                  <a:srgbClr val="000000"/>
                </a:solidFill>
                <a:effectLst/>
                <a:latin typeface="Arial" panose="020B0604020202020204" pitchFamily="34" charset="0"/>
                <a:hlinkClick r:id="rId8"/>
              </a:rPr>
              <a:t>Chikobvu</a:t>
            </a:r>
            <a:r>
              <a:rPr lang="en-IN" sz="1800" b="0" i="0" u="none" strike="noStrike" dirty="0">
                <a:solidFill>
                  <a:srgbClr val="000000"/>
                </a:solidFill>
                <a:effectLst/>
                <a:latin typeface="Arial" panose="020B0604020202020204" pitchFamily="34" charset="0"/>
                <a:hlinkClick r:id="rId8"/>
              </a:rPr>
              <a:t>, and T. Makoni, “Blood donation projections using hierarchical time series forecasting: the case of Zimbabwe’s national blood bank,” </a:t>
            </a:r>
            <a:r>
              <a:rPr lang="en-IN" sz="1800" b="0" i="1" u="none" strike="noStrike" dirty="0">
                <a:solidFill>
                  <a:srgbClr val="000000"/>
                </a:solidFill>
                <a:effectLst/>
                <a:latin typeface="Arial" panose="020B0604020202020204" pitchFamily="34" charset="0"/>
                <a:hlinkClick r:id="rId8"/>
              </a:rPr>
              <a:t>BMC Public Health</a:t>
            </a:r>
            <a:r>
              <a:rPr lang="en-IN" sz="1800" b="0" i="0" u="none" strike="noStrike" dirty="0">
                <a:solidFill>
                  <a:srgbClr val="000000"/>
                </a:solidFill>
                <a:effectLst/>
                <a:latin typeface="Arial" panose="020B0604020202020204" pitchFamily="34" charset="0"/>
                <a:hlinkClick r:id="rId8"/>
              </a:rPr>
              <a:t>, vol. 24, no. 1, p. 928, Apr.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[7] </a:t>
            </a:r>
            <a:r>
              <a:rPr lang="en-IN" sz="1800" b="0" i="0" u="none" strike="noStrike" dirty="0">
                <a:solidFill>
                  <a:srgbClr val="000000"/>
                </a:solidFill>
                <a:effectLst/>
                <a:latin typeface="Arial" panose="020B0604020202020204" pitchFamily="34" charset="0"/>
                <a:hlinkClick r:id="rId9"/>
              </a:rPr>
              <a:t>S. De Bruyne, </a:t>
            </a:r>
            <a:r>
              <a:rPr lang="en-IN" sz="1800" b="0" i="1" u="none" strike="noStrike" dirty="0">
                <a:solidFill>
                  <a:srgbClr val="000000"/>
                </a:solidFill>
                <a:effectLst/>
                <a:latin typeface="Arial" panose="020B0604020202020204" pitchFamily="34" charset="0"/>
                <a:hlinkClick r:id="rId9"/>
              </a:rPr>
              <a:t>Process, Data and Classifier Models for Accessible Supervised Classification Problem Solving</a:t>
            </a:r>
            <a:r>
              <a:rPr lang="en-IN" sz="1800" b="0" i="0" u="none" strike="noStrike" dirty="0">
                <a:solidFill>
                  <a:srgbClr val="000000"/>
                </a:solidFill>
                <a:effectLst/>
                <a:latin typeface="Arial" panose="020B0604020202020204" pitchFamily="34" charset="0"/>
                <a:hlinkClick r:id="rId9"/>
              </a:rPr>
              <a:t>. ASP / VUBPRESS / UPA, 2010.</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[8] </a:t>
            </a:r>
            <a:r>
              <a:rPr lang="en-IN" sz="1800" b="0" i="0" u="none" strike="noStrike" dirty="0">
                <a:solidFill>
                  <a:srgbClr val="000000"/>
                </a:solidFill>
                <a:effectLst/>
                <a:latin typeface="Arial" panose="020B0604020202020204" pitchFamily="34" charset="0"/>
                <a:hlinkClick r:id="rId10"/>
              </a:rPr>
              <a:t>T. </a:t>
            </a:r>
            <a:r>
              <a:rPr lang="en-IN" sz="1800" b="0" i="0" u="none" strike="noStrike" dirty="0" err="1">
                <a:solidFill>
                  <a:srgbClr val="000000"/>
                </a:solidFill>
                <a:effectLst/>
                <a:latin typeface="Arial" panose="020B0604020202020204" pitchFamily="34" charset="0"/>
                <a:hlinkClick r:id="rId10"/>
              </a:rPr>
              <a:t>Hashizume</a:t>
            </a:r>
            <a:r>
              <a:rPr lang="en-IN" sz="1800" b="0" i="0" u="none" strike="noStrike" dirty="0">
                <a:solidFill>
                  <a:srgbClr val="000000"/>
                </a:solidFill>
                <a:effectLst/>
                <a:latin typeface="Arial" panose="020B0604020202020204" pitchFamily="34" charset="0"/>
                <a:hlinkClick r:id="rId10"/>
              </a:rPr>
              <a:t> </a:t>
            </a:r>
            <a:r>
              <a:rPr lang="en-IN" sz="1800" b="0" i="1" u="none" strike="noStrike" dirty="0">
                <a:solidFill>
                  <a:srgbClr val="000000"/>
                </a:solidFill>
                <a:effectLst/>
                <a:latin typeface="Arial" panose="020B0604020202020204" pitchFamily="34" charset="0"/>
                <a:hlinkClick r:id="rId10"/>
              </a:rPr>
              <a:t>et al.</a:t>
            </a:r>
            <a:r>
              <a:rPr lang="en-IN" sz="1800" b="0" i="0" u="none" strike="noStrike" dirty="0">
                <a:solidFill>
                  <a:srgbClr val="000000"/>
                </a:solidFill>
                <a:effectLst/>
                <a:latin typeface="Arial" panose="020B0604020202020204" pitchFamily="34" charset="0"/>
                <a:hlinkClick r:id="rId10"/>
              </a:rPr>
              <a:t>, “Development and validation of a scoring system to predict vasovagal reaction upon whole-blood donation,” </a:t>
            </a:r>
            <a:r>
              <a:rPr lang="en-IN" sz="1800" b="0" i="1" u="none" strike="noStrike" dirty="0">
                <a:solidFill>
                  <a:srgbClr val="000000"/>
                </a:solidFill>
                <a:effectLst/>
                <a:latin typeface="Arial" panose="020B0604020202020204" pitchFamily="34" charset="0"/>
                <a:hlinkClick r:id="rId10"/>
              </a:rPr>
              <a:t>Vox Sang.</a:t>
            </a:r>
            <a:r>
              <a:rPr lang="en-IN" sz="1800" b="0" i="0" u="none" strike="noStrike" dirty="0">
                <a:solidFill>
                  <a:srgbClr val="000000"/>
                </a:solidFill>
                <a:effectLst/>
                <a:latin typeface="Arial" panose="020B0604020202020204" pitchFamily="34" charset="0"/>
                <a:hlinkClick r:id="rId10"/>
              </a:rPr>
              <a:t>, vol. 119, no. 4, pp. 300–307, Apr. 2024.</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[9] </a:t>
            </a:r>
            <a:r>
              <a:rPr lang="en-IN" sz="1800" b="0" i="0" u="none" strike="noStrike" dirty="0">
                <a:solidFill>
                  <a:srgbClr val="000000"/>
                </a:solidFill>
                <a:effectLst/>
                <a:latin typeface="Arial" panose="020B0604020202020204" pitchFamily="34" charset="0"/>
                <a:hlinkClick r:id="rId11"/>
              </a:rPr>
              <a:t>A. W. Mulcahy, </a:t>
            </a:r>
            <a:r>
              <a:rPr lang="en-IN" sz="1800" b="0" i="1" u="none" strike="noStrike" dirty="0">
                <a:solidFill>
                  <a:srgbClr val="000000"/>
                </a:solidFill>
                <a:effectLst/>
                <a:latin typeface="Arial" panose="020B0604020202020204" pitchFamily="34" charset="0"/>
                <a:hlinkClick r:id="rId11"/>
              </a:rPr>
              <a:t>Toward a Sustainable Blood Supply in the United States: An Analysis of the Current System and Alternatives for the Future</a:t>
            </a:r>
            <a:r>
              <a:rPr lang="en-IN" sz="1800" b="0" i="0" u="none" strike="noStrike" dirty="0">
                <a:solidFill>
                  <a:srgbClr val="000000"/>
                </a:solidFill>
                <a:effectLst/>
                <a:latin typeface="Arial" panose="020B0604020202020204" pitchFamily="34" charset="0"/>
                <a:hlinkClick r:id="rId11"/>
              </a:rPr>
              <a:t>. RAND Corporation, 2016.</a:t>
            </a:r>
            <a:endParaRPr lang="en-IN" sz="2400" b="0" dirty="0">
              <a:effectLst/>
            </a:endParaRPr>
          </a:p>
          <a:p>
            <a:pPr indent="-279400" algn="just" rtl="0">
              <a:spcBef>
                <a:spcPts val="0"/>
              </a:spcBef>
              <a:spcAft>
                <a:spcPts val="0"/>
              </a:spcAft>
            </a:pPr>
            <a:r>
              <a:rPr lang="en-IN" sz="1800" b="0" i="0" u="none" strike="noStrike" dirty="0">
                <a:solidFill>
                  <a:srgbClr val="000000"/>
                </a:solidFill>
                <a:effectLst/>
                <a:latin typeface="Arial" panose="020B0604020202020204" pitchFamily="34" charset="0"/>
              </a:rPr>
              <a:t>[10] </a:t>
            </a:r>
            <a:r>
              <a:rPr lang="en-IN" sz="1800" b="0" i="0" u="none" strike="noStrike" dirty="0">
                <a:solidFill>
                  <a:srgbClr val="000000"/>
                </a:solidFill>
                <a:effectLst/>
                <a:latin typeface="Arial" panose="020B0604020202020204" pitchFamily="34" charset="0"/>
                <a:hlinkClick r:id="rId12"/>
              </a:rPr>
              <a:t>S. Mudd, </a:t>
            </a:r>
            <a:r>
              <a:rPr lang="en-IN" sz="1800" b="0" i="1" u="none" strike="noStrike" dirty="0">
                <a:solidFill>
                  <a:srgbClr val="000000"/>
                </a:solidFill>
                <a:effectLst/>
                <a:latin typeface="Arial" panose="020B0604020202020204" pitchFamily="34" charset="0"/>
                <a:hlinkClick r:id="rId12"/>
              </a:rPr>
              <a:t>Briggs’ Information Processing Model of the Binary Classification Task</a:t>
            </a:r>
            <a:r>
              <a:rPr lang="en-IN" sz="1800" b="0" i="0" u="none" strike="noStrike" dirty="0">
                <a:solidFill>
                  <a:srgbClr val="000000"/>
                </a:solidFill>
                <a:effectLst/>
                <a:latin typeface="Arial" panose="020B0604020202020204" pitchFamily="34" charset="0"/>
                <a:hlinkClick r:id="rId12"/>
              </a:rPr>
              <a:t>. Psychology Press, 2019.</a:t>
            </a:r>
            <a:endParaRPr lang="en-IN" sz="2400" b="0" dirty="0">
              <a:effectLst/>
            </a:endParaRPr>
          </a:p>
          <a:p>
            <a:br>
              <a:rPr lang="en-IN" sz="2400" dirty="0"/>
            </a:br>
            <a:endParaRPr lang="en-US" altLang="en-US" sz="2000" i="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8666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62120" y="2780928"/>
            <a:ext cx="8819760" cy="1224136"/>
          </a:xfrm>
        </p:spPr>
        <p:txBody>
          <a:bodyPr/>
          <a:lstStyle/>
          <a:p>
            <a:r>
              <a:rPr lang="en-US" altLang="ko-KR" dirty="0"/>
              <a:t>THANK YOU</a:t>
            </a:r>
            <a:endParaRPr lang="ko-KR"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8FDB88A4-4F92-41CF-9827-6F0194FFD12E}"/>
              </a:ext>
            </a:extLst>
          </p:cNvPr>
          <p:cNvSpPr txBox="1"/>
          <p:nvPr/>
        </p:nvSpPr>
        <p:spPr>
          <a:xfrm rot="2431057">
            <a:off x="-42459" y="2672278"/>
            <a:ext cx="2751734" cy="553998"/>
          </a:xfrm>
          <a:prstGeom prst="rect">
            <a:avLst/>
          </a:prstGeom>
          <a:noFill/>
        </p:spPr>
        <p:txBody>
          <a:bodyPr wrap="square" rtlCol="0" anchor="ctr">
            <a:spAutoFit/>
          </a:bodyPr>
          <a:lstStyle/>
          <a:p>
            <a:pPr algn="ctr"/>
            <a:r>
              <a:rPr lang="en-US" altLang="ko-KR" sz="3000" b="1" dirty="0">
                <a:solidFill>
                  <a:schemeClr val="bg1"/>
                </a:solidFill>
                <a:effectLst>
                  <a:outerShdw blurRad="63500" algn="ctr" rotWithShape="0">
                    <a:prstClr val="black">
                      <a:alpha val="18000"/>
                    </a:prstClr>
                  </a:outerShdw>
                </a:effectLst>
                <a:latin typeface="+mj-lt"/>
                <a:ea typeface="맑은 고딕" pitchFamily="50" charset="-127"/>
              </a:rPr>
              <a:t>CONTENTS</a:t>
            </a:r>
            <a:endParaRPr lang="ko-KR" altLang="en-US" sz="3000" b="1" dirty="0">
              <a:solidFill>
                <a:schemeClr val="bg1"/>
              </a:solidFill>
              <a:effectLst>
                <a:outerShdw blurRad="63500" algn="ctr" rotWithShape="0">
                  <a:prstClr val="black">
                    <a:alpha val="18000"/>
                  </a:prstClr>
                </a:outerShdw>
              </a:effectLst>
              <a:latin typeface="+mj-lt"/>
              <a:ea typeface="맑은 고딕" pitchFamily="50" charset="-127"/>
            </a:endParaRPr>
          </a:p>
        </p:txBody>
      </p:sp>
      <p:grpSp>
        <p:nvGrpSpPr>
          <p:cNvPr id="43" name="Group 42">
            <a:extLst>
              <a:ext uri="{FF2B5EF4-FFF2-40B4-BE49-F238E27FC236}">
                <a16:creationId xmlns:a16="http://schemas.microsoft.com/office/drawing/2014/main" id="{D83A9DB4-5BE4-0A82-0510-1A411C44767B}"/>
              </a:ext>
            </a:extLst>
          </p:cNvPr>
          <p:cNvGrpSpPr/>
          <p:nvPr/>
        </p:nvGrpSpPr>
        <p:grpSpPr>
          <a:xfrm>
            <a:off x="4887549" y="260648"/>
            <a:ext cx="3512519" cy="6050017"/>
            <a:chOff x="4788024" y="348055"/>
            <a:chExt cx="3512519" cy="6050017"/>
          </a:xfrm>
        </p:grpSpPr>
        <p:grpSp>
          <p:nvGrpSpPr>
            <p:cNvPr id="41" name="Group 40">
              <a:extLst>
                <a:ext uri="{FF2B5EF4-FFF2-40B4-BE49-F238E27FC236}">
                  <a16:creationId xmlns:a16="http://schemas.microsoft.com/office/drawing/2014/main" id="{9E2A7B19-40E1-31B7-6FB8-BCCF9EA462AD}"/>
                </a:ext>
              </a:extLst>
            </p:cNvPr>
            <p:cNvGrpSpPr/>
            <p:nvPr/>
          </p:nvGrpSpPr>
          <p:grpSpPr>
            <a:xfrm>
              <a:off x="4788024" y="348055"/>
              <a:ext cx="3512519" cy="3342174"/>
              <a:chOff x="4777942" y="958575"/>
              <a:chExt cx="3512519" cy="3342174"/>
            </a:xfrm>
          </p:grpSpPr>
          <p:grpSp>
            <p:nvGrpSpPr>
              <p:cNvPr id="26" name="그룹 25"/>
              <p:cNvGrpSpPr/>
              <p:nvPr/>
            </p:nvGrpSpPr>
            <p:grpSpPr>
              <a:xfrm>
                <a:off x="4777942" y="3823695"/>
                <a:ext cx="3512519" cy="477054"/>
                <a:chOff x="4777942" y="4865701"/>
                <a:chExt cx="3512519" cy="477054"/>
              </a:xfrm>
            </p:grpSpPr>
            <p:sp>
              <p:nvSpPr>
                <p:cNvPr id="87" name="Text Box 5"/>
                <p:cNvSpPr txBox="1">
                  <a:spLocks noChangeArrowheads="1"/>
                </p:cNvSpPr>
                <p:nvPr/>
              </p:nvSpPr>
              <p:spPr bwMode="auto">
                <a:xfrm>
                  <a:off x="5337711" y="4947582"/>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PROPOSED METHODOLOGY</a:t>
                  </a:r>
                </a:p>
              </p:txBody>
            </p:sp>
            <p:sp>
              <p:nvSpPr>
                <p:cNvPr id="89" name="TextBox 13"/>
                <p:cNvSpPr txBox="1">
                  <a:spLocks noChangeArrowheads="1"/>
                </p:cNvSpPr>
                <p:nvPr/>
              </p:nvSpPr>
              <p:spPr bwMode="auto">
                <a:xfrm>
                  <a:off x="4777942" y="486570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05</a:t>
                  </a:r>
                  <a:endParaRPr lang="ko-KR" altLang="en-US" sz="2500" b="1" dirty="0">
                    <a:solidFill>
                      <a:srgbClr val="662F30"/>
                    </a:solidFill>
                    <a:latin typeface="+mj-lt"/>
                    <a:ea typeface="맑은 고딕" pitchFamily="50" charset="-127"/>
                  </a:endParaRPr>
                </a:p>
              </p:txBody>
            </p:sp>
          </p:grpSp>
          <p:grpSp>
            <p:nvGrpSpPr>
              <p:cNvPr id="22" name="그룹 21"/>
              <p:cNvGrpSpPr/>
              <p:nvPr/>
            </p:nvGrpSpPr>
            <p:grpSpPr>
              <a:xfrm>
                <a:off x="4777942" y="958575"/>
                <a:ext cx="3512519" cy="583043"/>
                <a:chOff x="4777942" y="2000581"/>
                <a:chExt cx="3512519" cy="583043"/>
              </a:xfrm>
            </p:grpSpPr>
            <p:sp>
              <p:nvSpPr>
                <p:cNvPr id="18" name="Text Box 5"/>
                <p:cNvSpPr txBox="1">
                  <a:spLocks noChangeArrowheads="1"/>
                </p:cNvSpPr>
                <p:nvPr/>
              </p:nvSpPr>
              <p:spPr bwMode="auto">
                <a:xfrm>
                  <a:off x="5337711" y="2082164"/>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ABSTRACT</a:t>
                  </a:r>
                </a:p>
              </p:txBody>
            </p:sp>
            <p:sp>
              <p:nvSpPr>
                <p:cNvPr id="20" name="TextBox 13"/>
                <p:cNvSpPr txBox="1">
                  <a:spLocks noChangeArrowheads="1"/>
                </p:cNvSpPr>
                <p:nvPr/>
              </p:nvSpPr>
              <p:spPr bwMode="auto">
                <a:xfrm>
                  <a:off x="4777942" y="200058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01</a:t>
                  </a:r>
                  <a:endParaRPr lang="ko-KR" altLang="en-US" sz="2500" b="1" dirty="0">
                    <a:solidFill>
                      <a:srgbClr val="662F30"/>
                    </a:solidFill>
                    <a:latin typeface="+mj-lt"/>
                    <a:ea typeface="맑은 고딕" pitchFamily="50" charset="-127"/>
                  </a:endParaRPr>
                </a:p>
              </p:txBody>
            </p:sp>
            <p:cxnSp>
              <p:nvCxnSpPr>
                <p:cNvPr id="5" name="직선 연결선 4"/>
                <p:cNvCxnSpPr/>
                <p:nvPr/>
              </p:nvCxnSpPr>
              <p:spPr>
                <a:xfrm>
                  <a:off x="4877467" y="258362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3" name="그룹 22"/>
              <p:cNvGrpSpPr/>
              <p:nvPr/>
            </p:nvGrpSpPr>
            <p:grpSpPr>
              <a:xfrm>
                <a:off x="4777942" y="1674855"/>
                <a:ext cx="3512519" cy="581986"/>
                <a:chOff x="4777942" y="2716861"/>
                <a:chExt cx="3512519" cy="581986"/>
              </a:xfrm>
            </p:grpSpPr>
            <p:sp>
              <p:nvSpPr>
                <p:cNvPr id="72" name="Text Box 5"/>
                <p:cNvSpPr txBox="1">
                  <a:spLocks noChangeArrowheads="1"/>
                </p:cNvSpPr>
                <p:nvPr/>
              </p:nvSpPr>
              <p:spPr bwMode="auto">
                <a:xfrm>
                  <a:off x="5337711" y="2807792"/>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INTRODUCTION</a:t>
                  </a:r>
                </a:p>
              </p:txBody>
            </p:sp>
            <p:sp>
              <p:nvSpPr>
                <p:cNvPr id="74" name="TextBox 13"/>
                <p:cNvSpPr txBox="1">
                  <a:spLocks noChangeArrowheads="1"/>
                </p:cNvSpPr>
                <p:nvPr/>
              </p:nvSpPr>
              <p:spPr bwMode="auto">
                <a:xfrm>
                  <a:off x="4777942" y="271686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02</a:t>
                  </a:r>
                  <a:endParaRPr lang="ko-KR" altLang="en-US" sz="2500" b="1" dirty="0">
                    <a:solidFill>
                      <a:srgbClr val="9E3C00"/>
                    </a:solidFill>
                    <a:latin typeface="+mj-lt"/>
                    <a:ea typeface="맑은 고딕" pitchFamily="50" charset="-127"/>
                  </a:endParaRPr>
                </a:p>
              </p:txBody>
            </p:sp>
            <p:cxnSp>
              <p:nvCxnSpPr>
                <p:cNvPr id="31" name="직선 연결선 30"/>
                <p:cNvCxnSpPr/>
                <p:nvPr/>
              </p:nvCxnSpPr>
              <p:spPr>
                <a:xfrm>
                  <a:off x="4877467" y="3298847"/>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4" name="그룹 23"/>
              <p:cNvGrpSpPr/>
              <p:nvPr/>
            </p:nvGrpSpPr>
            <p:grpSpPr>
              <a:xfrm>
                <a:off x="4777942" y="2391135"/>
                <a:ext cx="3512519" cy="580930"/>
                <a:chOff x="4777942" y="3433141"/>
                <a:chExt cx="3512519" cy="580930"/>
              </a:xfrm>
            </p:grpSpPr>
            <p:sp>
              <p:nvSpPr>
                <p:cNvPr id="77" name="Text Box 5"/>
                <p:cNvSpPr txBox="1">
                  <a:spLocks noChangeArrowheads="1"/>
                </p:cNvSpPr>
                <p:nvPr/>
              </p:nvSpPr>
              <p:spPr bwMode="auto">
                <a:xfrm>
                  <a:off x="5337711" y="3523014"/>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LITERATURE REVIEW</a:t>
                  </a:r>
                </a:p>
              </p:txBody>
            </p:sp>
            <p:sp>
              <p:nvSpPr>
                <p:cNvPr id="79" name="TextBox 13"/>
                <p:cNvSpPr txBox="1">
                  <a:spLocks noChangeArrowheads="1"/>
                </p:cNvSpPr>
                <p:nvPr/>
              </p:nvSpPr>
              <p:spPr bwMode="auto">
                <a:xfrm>
                  <a:off x="4777942" y="343314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03</a:t>
                  </a:r>
                  <a:endParaRPr lang="ko-KR" altLang="en-US" sz="2500" b="1" dirty="0">
                    <a:solidFill>
                      <a:srgbClr val="662F30"/>
                    </a:solidFill>
                    <a:latin typeface="+mj-lt"/>
                    <a:ea typeface="맑은 고딕" pitchFamily="50" charset="-127"/>
                  </a:endParaRPr>
                </a:p>
              </p:txBody>
            </p:sp>
            <p:cxnSp>
              <p:nvCxnSpPr>
                <p:cNvPr id="32" name="직선 연결선 31"/>
                <p:cNvCxnSpPr/>
                <p:nvPr/>
              </p:nvCxnSpPr>
              <p:spPr>
                <a:xfrm>
                  <a:off x="4877467" y="4014071"/>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5" name="그룹 24"/>
              <p:cNvGrpSpPr/>
              <p:nvPr/>
            </p:nvGrpSpPr>
            <p:grpSpPr>
              <a:xfrm>
                <a:off x="4777942" y="3107415"/>
                <a:ext cx="3512519" cy="588927"/>
                <a:chOff x="4777942" y="4149421"/>
                <a:chExt cx="3512519" cy="588927"/>
              </a:xfrm>
            </p:grpSpPr>
            <p:sp>
              <p:nvSpPr>
                <p:cNvPr id="82" name="Text Box 5"/>
                <p:cNvSpPr txBox="1">
                  <a:spLocks noChangeArrowheads="1"/>
                </p:cNvSpPr>
                <p:nvPr/>
              </p:nvSpPr>
              <p:spPr bwMode="auto">
                <a:xfrm>
                  <a:off x="5337711" y="4240777"/>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RESEARCH GAPS</a:t>
                  </a:r>
                </a:p>
              </p:txBody>
            </p:sp>
            <p:sp>
              <p:nvSpPr>
                <p:cNvPr id="84" name="TextBox 13"/>
                <p:cNvSpPr txBox="1">
                  <a:spLocks noChangeArrowheads="1"/>
                </p:cNvSpPr>
                <p:nvPr/>
              </p:nvSpPr>
              <p:spPr bwMode="auto">
                <a:xfrm>
                  <a:off x="4777942" y="414942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04</a:t>
                  </a:r>
                  <a:endParaRPr lang="ko-KR" altLang="en-US" sz="2500" b="1" dirty="0">
                    <a:solidFill>
                      <a:srgbClr val="9E3C00"/>
                    </a:solidFill>
                    <a:latin typeface="+mj-lt"/>
                    <a:ea typeface="맑은 고딕" pitchFamily="50" charset="-127"/>
                  </a:endParaRPr>
                </a:p>
              </p:txBody>
            </p:sp>
            <p:cxnSp>
              <p:nvCxnSpPr>
                <p:cNvPr id="33" name="직선 연결선 32"/>
                <p:cNvCxnSpPr/>
                <p:nvPr/>
              </p:nvCxnSpPr>
              <p:spPr>
                <a:xfrm>
                  <a:off x="4877467" y="4738348"/>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2" name="그룹 21">
              <a:extLst>
                <a:ext uri="{FF2B5EF4-FFF2-40B4-BE49-F238E27FC236}">
                  <a16:creationId xmlns:a16="http://schemas.microsoft.com/office/drawing/2014/main" id="{9E26F606-7D51-41ED-FC87-5DEBB120A261}"/>
                </a:ext>
              </a:extLst>
            </p:cNvPr>
            <p:cNvGrpSpPr/>
            <p:nvPr/>
          </p:nvGrpSpPr>
          <p:grpSpPr>
            <a:xfrm>
              <a:off x="4788024" y="3772178"/>
              <a:ext cx="3498320" cy="583043"/>
              <a:chOff x="4777942" y="2000581"/>
              <a:chExt cx="3498320" cy="583043"/>
            </a:xfrm>
          </p:grpSpPr>
          <p:sp>
            <p:nvSpPr>
              <p:cNvPr id="13" name="Text Box 5">
                <a:extLst>
                  <a:ext uri="{FF2B5EF4-FFF2-40B4-BE49-F238E27FC236}">
                    <a16:creationId xmlns:a16="http://schemas.microsoft.com/office/drawing/2014/main" id="{BB84A7FE-F0FB-FA37-6BE0-D7D0A7BD55C7}"/>
                  </a:ext>
                </a:extLst>
              </p:cNvPr>
              <p:cNvSpPr txBox="1">
                <a:spLocks noChangeArrowheads="1"/>
              </p:cNvSpPr>
              <p:nvPr/>
            </p:nvSpPr>
            <p:spPr bwMode="auto">
              <a:xfrm>
                <a:off x="5323512" y="2080775"/>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RESULTS AND DISCUSSION</a:t>
                </a:r>
              </a:p>
            </p:txBody>
          </p:sp>
          <p:sp>
            <p:nvSpPr>
              <p:cNvPr id="14" name="TextBox 13">
                <a:extLst>
                  <a:ext uri="{FF2B5EF4-FFF2-40B4-BE49-F238E27FC236}">
                    <a16:creationId xmlns:a16="http://schemas.microsoft.com/office/drawing/2014/main" id="{9A3E2DC4-A174-E4F6-AA52-10777712B897}"/>
                  </a:ext>
                </a:extLst>
              </p:cNvPr>
              <p:cNvSpPr txBox="1">
                <a:spLocks noChangeArrowheads="1"/>
              </p:cNvSpPr>
              <p:nvPr/>
            </p:nvSpPr>
            <p:spPr bwMode="auto">
              <a:xfrm>
                <a:off x="4777942" y="200058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06</a:t>
                </a:r>
                <a:endParaRPr lang="ko-KR" altLang="en-US" sz="2500" b="1" dirty="0">
                  <a:solidFill>
                    <a:srgbClr val="662F30"/>
                  </a:solidFill>
                  <a:latin typeface="+mj-lt"/>
                  <a:ea typeface="맑은 고딕" pitchFamily="50" charset="-127"/>
                </a:endParaRPr>
              </a:p>
            </p:txBody>
          </p:sp>
          <p:cxnSp>
            <p:nvCxnSpPr>
              <p:cNvPr id="15" name="직선 연결선 4">
                <a:extLst>
                  <a:ext uri="{FF2B5EF4-FFF2-40B4-BE49-F238E27FC236}">
                    <a16:creationId xmlns:a16="http://schemas.microsoft.com/office/drawing/2014/main" id="{683C1B9F-672A-185A-8E47-056A23CF66D6}"/>
                  </a:ext>
                </a:extLst>
              </p:cNvPr>
              <p:cNvCxnSpPr/>
              <p:nvPr/>
            </p:nvCxnSpPr>
            <p:spPr>
              <a:xfrm>
                <a:off x="4877467" y="258362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6" name="그룹 22">
              <a:extLst>
                <a:ext uri="{FF2B5EF4-FFF2-40B4-BE49-F238E27FC236}">
                  <a16:creationId xmlns:a16="http://schemas.microsoft.com/office/drawing/2014/main" id="{E26EEA60-6949-CC77-58DE-CCA0A76268FA}"/>
                </a:ext>
              </a:extLst>
            </p:cNvPr>
            <p:cNvGrpSpPr/>
            <p:nvPr/>
          </p:nvGrpSpPr>
          <p:grpSpPr>
            <a:xfrm>
              <a:off x="4788024" y="4488458"/>
              <a:ext cx="3512519" cy="581986"/>
              <a:chOff x="4777942" y="2716861"/>
              <a:chExt cx="3512519" cy="581986"/>
            </a:xfrm>
          </p:grpSpPr>
          <p:sp>
            <p:nvSpPr>
              <p:cNvPr id="17" name="Text Box 5">
                <a:extLst>
                  <a:ext uri="{FF2B5EF4-FFF2-40B4-BE49-F238E27FC236}">
                    <a16:creationId xmlns:a16="http://schemas.microsoft.com/office/drawing/2014/main" id="{A26D63AD-04BC-FA99-F1A5-AFC879ACAF1C}"/>
                  </a:ext>
                </a:extLst>
              </p:cNvPr>
              <p:cNvSpPr txBox="1">
                <a:spLocks noChangeArrowheads="1"/>
              </p:cNvSpPr>
              <p:nvPr/>
            </p:nvSpPr>
            <p:spPr bwMode="auto">
              <a:xfrm>
                <a:off x="5337711" y="2806900"/>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COMPARATIVE ANALYSIS</a:t>
                </a:r>
              </a:p>
            </p:txBody>
          </p:sp>
          <p:sp>
            <p:nvSpPr>
              <p:cNvPr id="21" name="TextBox 13">
                <a:extLst>
                  <a:ext uri="{FF2B5EF4-FFF2-40B4-BE49-F238E27FC236}">
                    <a16:creationId xmlns:a16="http://schemas.microsoft.com/office/drawing/2014/main" id="{DB1B626E-DAAD-8F0E-EB09-17A8FC111B64}"/>
                  </a:ext>
                </a:extLst>
              </p:cNvPr>
              <p:cNvSpPr txBox="1">
                <a:spLocks noChangeArrowheads="1"/>
              </p:cNvSpPr>
              <p:nvPr/>
            </p:nvSpPr>
            <p:spPr bwMode="auto">
              <a:xfrm>
                <a:off x="4777942" y="271686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07</a:t>
                </a:r>
                <a:endParaRPr lang="ko-KR" altLang="en-US" sz="2500" b="1" dirty="0">
                  <a:solidFill>
                    <a:srgbClr val="9E3C00"/>
                  </a:solidFill>
                  <a:latin typeface="+mj-lt"/>
                  <a:ea typeface="맑은 고딕" pitchFamily="50" charset="-127"/>
                </a:endParaRPr>
              </a:p>
            </p:txBody>
          </p:sp>
          <p:cxnSp>
            <p:nvCxnSpPr>
              <p:cNvPr id="28" name="직선 연결선 30">
                <a:extLst>
                  <a:ext uri="{FF2B5EF4-FFF2-40B4-BE49-F238E27FC236}">
                    <a16:creationId xmlns:a16="http://schemas.microsoft.com/office/drawing/2014/main" id="{430818C8-1E33-B74B-D56F-2295EDD150F6}"/>
                  </a:ext>
                </a:extLst>
              </p:cNvPr>
              <p:cNvCxnSpPr/>
              <p:nvPr/>
            </p:nvCxnSpPr>
            <p:spPr>
              <a:xfrm>
                <a:off x="4877467" y="3298847"/>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9" name="그룹 23">
              <a:extLst>
                <a:ext uri="{FF2B5EF4-FFF2-40B4-BE49-F238E27FC236}">
                  <a16:creationId xmlns:a16="http://schemas.microsoft.com/office/drawing/2014/main" id="{DFEBDEB8-9C80-085B-37DC-A3F86E0CD385}"/>
                </a:ext>
              </a:extLst>
            </p:cNvPr>
            <p:cNvGrpSpPr/>
            <p:nvPr/>
          </p:nvGrpSpPr>
          <p:grpSpPr>
            <a:xfrm>
              <a:off x="4788024" y="5204738"/>
              <a:ext cx="3512519" cy="580930"/>
              <a:chOff x="4777942" y="3433141"/>
              <a:chExt cx="3512519" cy="580930"/>
            </a:xfrm>
          </p:grpSpPr>
          <p:sp>
            <p:nvSpPr>
              <p:cNvPr id="30" name="Text Box 5">
                <a:extLst>
                  <a:ext uri="{FF2B5EF4-FFF2-40B4-BE49-F238E27FC236}">
                    <a16:creationId xmlns:a16="http://schemas.microsoft.com/office/drawing/2014/main" id="{6930CF7E-4219-3FB9-2489-28B15ACB4451}"/>
                  </a:ext>
                </a:extLst>
              </p:cNvPr>
              <p:cNvSpPr txBox="1">
                <a:spLocks noChangeArrowheads="1"/>
              </p:cNvSpPr>
              <p:nvPr/>
            </p:nvSpPr>
            <p:spPr bwMode="auto">
              <a:xfrm>
                <a:off x="5337711" y="3517680"/>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CONCLUSION AND FUTURE WORK</a:t>
                </a:r>
              </a:p>
            </p:txBody>
          </p:sp>
          <p:sp>
            <p:nvSpPr>
              <p:cNvPr id="34" name="TextBox 13">
                <a:extLst>
                  <a:ext uri="{FF2B5EF4-FFF2-40B4-BE49-F238E27FC236}">
                    <a16:creationId xmlns:a16="http://schemas.microsoft.com/office/drawing/2014/main" id="{5C4BEF7D-5B2B-FFEE-0A5E-10F238139C6F}"/>
                  </a:ext>
                </a:extLst>
              </p:cNvPr>
              <p:cNvSpPr txBox="1">
                <a:spLocks noChangeArrowheads="1"/>
              </p:cNvSpPr>
              <p:nvPr/>
            </p:nvSpPr>
            <p:spPr bwMode="auto">
              <a:xfrm>
                <a:off x="4777942" y="3433141"/>
                <a:ext cx="508473" cy="477054"/>
              </a:xfrm>
              <a:prstGeom prst="rect">
                <a:avLst/>
              </a:prstGeom>
              <a:noFill/>
              <a:ln w="9525">
                <a:noFill/>
                <a:miter lim="800000"/>
                <a:headEnd/>
                <a:tailEnd/>
              </a:ln>
            </p:spPr>
            <p:txBody>
              <a:bodyPr wrap="none">
                <a:spAutoFit/>
              </a:bodyPr>
              <a:lstStyle/>
              <a:p>
                <a:r>
                  <a:rPr lang="en-US" altLang="ko-KR" sz="2500" b="1" dirty="0">
                    <a:solidFill>
                      <a:srgbClr val="662F30"/>
                    </a:solidFill>
                    <a:latin typeface="+mj-lt"/>
                    <a:ea typeface="맑은 고딕" pitchFamily="50" charset="-127"/>
                  </a:rPr>
                  <a:t>08</a:t>
                </a:r>
                <a:endParaRPr lang="ko-KR" altLang="en-US" sz="2500" b="1" dirty="0">
                  <a:solidFill>
                    <a:srgbClr val="662F30"/>
                  </a:solidFill>
                  <a:latin typeface="+mj-lt"/>
                  <a:ea typeface="맑은 고딕" pitchFamily="50" charset="-127"/>
                </a:endParaRPr>
              </a:p>
            </p:txBody>
          </p:sp>
          <p:cxnSp>
            <p:nvCxnSpPr>
              <p:cNvPr id="35" name="직선 연결선 31">
                <a:extLst>
                  <a:ext uri="{FF2B5EF4-FFF2-40B4-BE49-F238E27FC236}">
                    <a16:creationId xmlns:a16="http://schemas.microsoft.com/office/drawing/2014/main" id="{A62232C5-30CC-2424-C00A-B701984FB48E}"/>
                  </a:ext>
                </a:extLst>
              </p:cNvPr>
              <p:cNvCxnSpPr/>
              <p:nvPr/>
            </p:nvCxnSpPr>
            <p:spPr>
              <a:xfrm>
                <a:off x="4877467" y="4014071"/>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6" name="그룹 24">
              <a:extLst>
                <a:ext uri="{FF2B5EF4-FFF2-40B4-BE49-F238E27FC236}">
                  <a16:creationId xmlns:a16="http://schemas.microsoft.com/office/drawing/2014/main" id="{8E66FC6F-3020-6981-903B-D26AAD923007}"/>
                </a:ext>
              </a:extLst>
            </p:cNvPr>
            <p:cNvGrpSpPr/>
            <p:nvPr/>
          </p:nvGrpSpPr>
          <p:grpSpPr>
            <a:xfrm>
              <a:off x="4788024" y="5921018"/>
              <a:ext cx="3512519" cy="477054"/>
              <a:chOff x="4777942" y="4149421"/>
              <a:chExt cx="3512519" cy="477054"/>
            </a:xfrm>
          </p:grpSpPr>
          <p:sp>
            <p:nvSpPr>
              <p:cNvPr id="37" name="Text Box 5">
                <a:extLst>
                  <a:ext uri="{FF2B5EF4-FFF2-40B4-BE49-F238E27FC236}">
                    <a16:creationId xmlns:a16="http://schemas.microsoft.com/office/drawing/2014/main" id="{D90CBB1B-EEE7-60DA-6ED0-B4507464A5FE}"/>
                  </a:ext>
                </a:extLst>
              </p:cNvPr>
              <p:cNvSpPr txBox="1">
                <a:spLocks noChangeArrowheads="1"/>
              </p:cNvSpPr>
              <p:nvPr/>
            </p:nvSpPr>
            <p:spPr bwMode="auto">
              <a:xfrm>
                <a:off x="5337711" y="4232903"/>
                <a:ext cx="2952750" cy="307975"/>
              </a:xfrm>
              <a:prstGeom prst="rect">
                <a:avLst/>
              </a:prstGeom>
              <a:noFill/>
              <a:ln w="9525">
                <a:noFill/>
                <a:miter lim="800000"/>
                <a:headEnd/>
                <a:tailEnd/>
              </a:ln>
            </p:spPr>
            <p:txBody>
              <a:bodyPr>
                <a:spAutoFit/>
              </a:bodyPr>
              <a:lstStyle/>
              <a:p>
                <a:pPr>
                  <a:defRPr/>
                </a:pPr>
                <a:r>
                  <a:rPr lang="en-US" altLang="ko-KR" sz="1400" b="1" dirty="0">
                    <a:solidFill>
                      <a:srgbClr val="3E2F16"/>
                    </a:solidFill>
                    <a:latin typeface="+mj-lt"/>
                    <a:ea typeface="맑은 고딕" pitchFamily="50" charset="-127"/>
                  </a:rPr>
                  <a:t>REFERENCES</a:t>
                </a:r>
              </a:p>
            </p:txBody>
          </p:sp>
          <p:sp>
            <p:nvSpPr>
              <p:cNvPr id="38" name="TextBox 13">
                <a:extLst>
                  <a:ext uri="{FF2B5EF4-FFF2-40B4-BE49-F238E27FC236}">
                    <a16:creationId xmlns:a16="http://schemas.microsoft.com/office/drawing/2014/main" id="{C96AC8BF-5DEC-9794-5961-B2E62265782B}"/>
                  </a:ext>
                </a:extLst>
              </p:cNvPr>
              <p:cNvSpPr txBox="1">
                <a:spLocks noChangeArrowheads="1"/>
              </p:cNvSpPr>
              <p:nvPr/>
            </p:nvSpPr>
            <p:spPr bwMode="auto">
              <a:xfrm>
                <a:off x="4777942" y="4149421"/>
                <a:ext cx="508473" cy="477054"/>
              </a:xfrm>
              <a:prstGeom prst="rect">
                <a:avLst/>
              </a:prstGeom>
              <a:noFill/>
              <a:ln w="9525">
                <a:noFill/>
                <a:miter lim="800000"/>
                <a:headEnd/>
                <a:tailEnd/>
              </a:ln>
            </p:spPr>
            <p:txBody>
              <a:bodyPr wrap="none">
                <a:spAutoFit/>
              </a:bodyPr>
              <a:lstStyle/>
              <a:p>
                <a:r>
                  <a:rPr lang="en-US" altLang="ko-KR" sz="2500" b="1" dirty="0">
                    <a:solidFill>
                      <a:srgbClr val="9E3C00"/>
                    </a:solidFill>
                    <a:latin typeface="+mj-lt"/>
                    <a:ea typeface="맑은 고딕" pitchFamily="50" charset="-127"/>
                  </a:rPr>
                  <a:t>09</a:t>
                </a:r>
                <a:endParaRPr lang="ko-KR" altLang="en-US" sz="2500" b="1" dirty="0">
                  <a:solidFill>
                    <a:srgbClr val="9E3C00"/>
                  </a:solidFill>
                  <a:latin typeface="+mj-lt"/>
                  <a:ea typeface="맑은 고딕" pitchFamily="50" charset="-127"/>
                </a:endParaRPr>
              </a:p>
            </p:txBody>
          </p:sp>
        </p:grpSp>
      </p:grpSp>
      <p:cxnSp>
        <p:nvCxnSpPr>
          <p:cNvPr id="42" name="직선 연결선 32">
            <a:extLst>
              <a:ext uri="{FF2B5EF4-FFF2-40B4-BE49-F238E27FC236}">
                <a16:creationId xmlns:a16="http://schemas.microsoft.com/office/drawing/2014/main" id="{0014C621-BE39-F020-B7E5-E0054E42835D}"/>
              </a:ext>
            </a:extLst>
          </p:cNvPr>
          <p:cNvCxnSpPr/>
          <p:nvPr/>
        </p:nvCxnSpPr>
        <p:spPr>
          <a:xfrm>
            <a:off x="4887549" y="3750694"/>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970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511204" y="17881"/>
            <a:ext cx="7661196" cy="796908"/>
          </a:xfrm>
        </p:spPr>
        <p:txBody>
          <a:bodyPr/>
          <a:lstStyle/>
          <a:p>
            <a:pPr algn="ctr"/>
            <a:r>
              <a:rPr lang="en-US" altLang="ko-KR" dirty="0"/>
              <a:t>ABSTRACT</a:t>
            </a:r>
            <a:endParaRPr lang="ko-KR" altLang="en-US" dirty="0"/>
          </a:p>
        </p:txBody>
      </p:sp>
      <p:sp>
        <p:nvSpPr>
          <p:cNvPr id="37" name="내용 개체 틀 36"/>
          <p:cNvSpPr>
            <a:spLocks noGrp="1"/>
          </p:cNvSpPr>
          <p:nvPr>
            <p:ph idx="1"/>
          </p:nvPr>
        </p:nvSpPr>
        <p:spPr>
          <a:xfrm>
            <a:off x="192493" y="1340768"/>
            <a:ext cx="8402525" cy="5097710"/>
          </a:xfrm>
        </p:spPr>
        <p:txBody>
          <a:bodyPr>
            <a:normAutofit/>
          </a:bodyPr>
          <a:lstStyle/>
          <a:p>
            <a:pPr algn="just">
              <a:lnSpc>
                <a:spcPct val="150000"/>
              </a:lnSpc>
            </a:pPr>
            <a:r>
              <a:rPr lang="en-US" altLang="ko-KR" sz="2000" i="0" dirty="0">
                <a:solidFill>
                  <a:schemeClr val="tx1"/>
                </a:solidFill>
                <a:latin typeface="Times New Roman" panose="02020603050405020304" pitchFamily="18" charset="0"/>
                <a:cs typeface="Times New Roman" panose="02020603050405020304" pitchFamily="18" charset="0"/>
              </a:rPr>
              <a:t>      Blood donation is crucial for saving lives, yet predicting whether individuals will donate blood again poses challenges for blood banks. Our project aims to address this by developing a predictive model that analyzes factors such as the time since the last donation, number of donations, volume of donated blood, and total months since the first donation. Using machine learning algorithms, particularly the Support Vector Classifier (SVC), we effectively predict donor return likelihood with a </a:t>
            </a:r>
            <a:r>
              <a:rPr lang="en-US" altLang="en-US" sz="2000" i="0" dirty="0">
                <a:solidFill>
                  <a:schemeClr val="tx1"/>
                </a:solidFill>
                <a:latin typeface="Times New Roman" panose="02020603050405020304" pitchFamily="18" charset="0"/>
                <a:cs typeface="Times New Roman" panose="02020603050405020304" pitchFamily="18" charset="0"/>
              </a:rPr>
              <a:t>threshold of 0.44</a:t>
            </a:r>
            <a:r>
              <a:rPr lang="en-US" altLang="ko-KR" sz="2000" i="0" dirty="0">
                <a:solidFill>
                  <a:schemeClr val="tx1"/>
                </a:solidFill>
                <a:latin typeface="Times New Roman" panose="02020603050405020304" pitchFamily="18" charset="0"/>
                <a:cs typeface="Times New Roman" panose="02020603050405020304" pitchFamily="18" charset="0"/>
              </a:rPr>
              <a:t>. This data-driven tool helps blood banks in increasing repeat donations and maintaining a stable blood supply, while also informing targeted campaigns to encourage regular blood donation, thereby supporting a sustainable blood transfusion ecosystem.</a:t>
            </a:r>
            <a:endParaRPr lang="ko-KR" altLang="en-US" sz="2000" i="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511204" y="17881"/>
            <a:ext cx="7661196" cy="796908"/>
          </a:xfrm>
        </p:spPr>
        <p:txBody>
          <a:bodyPr/>
          <a:lstStyle/>
          <a:p>
            <a:pPr algn="ctr"/>
            <a:r>
              <a:rPr lang="en-US" altLang="ko-KR" dirty="0"/>
              <a:t>INTRODUCTION</a:t>
            </a:r>
            <a:endParaRPr lang="ko-KR" altLang="en-US" dirty="0"/>
          </a:p>
        </p:txBody>
      </p:sp>
      <p:sp>
        <p:nvSpPr>
          <p:cNvPr id="37" name="내용 개체 틀 36"/>
          <p:cNvSpPr>
            <a:spLocks noGrp="1"/>
          </p:cNvSpPr>
          <p:nvPr>
            <p:ph idx="1"/>
          </p:nvPr>
        </p:nvSpPr>
        <p:spPr>
          <a:xfrm>
            <a:off x="192493" y="1340768"/>
            <a:ext cx="8402525" cy="5097710"/>
          </a:xfrm>
        </p:spPr>
        <p:txBody>
          <a:bodyPr>
            <a:normAutofit/>
          </a:bodyPr>
          <a:lstStyle/>
          <a:p>
            <a:pPr algn="just">
              <a:lnSpc>
                <a:spcPct val="150000"/>
              </a:lnSpc>
            </a:pPr>
            <a:r>
              <a:rPr lang="en-US" altLang="ko-KR" sz="2000" i="0" dirty="0">
                <a:solidFill>
                  <a:schemeClr val="tx1"/>
                </a:solidFill>
                <a:latin typeface="Times New Roman" panose="02020603050405020304" pitchFamily="18" charset="0"/>
                <a:cs typeface="Times New Roman" panose="02020603050405020304" pitchFamily="18" charset="0"/>
              </a:rPr>
              <a:t>     Blood transfusion is essential in modern healthcare, but maintaining a stable blood supply is challenging due to factors like donor recruitment and retention. While one-time donors help, regular repeat donors are crucial for sustainability. Predicting donor return behavior is complex due to varied motivations, and traditional promotional campaigns may not effectively target likely repeat donors. We propose a data-driven solution using machine learning algorithms to analyze historical donation data, including time since the last donation, donation frequency, and volume of donated blood. This predictive model aims to identify donors most likely to return, enabling blood banks to enhance donor retention and sustain blood transfusion services.</a:t>
            </a:r>
            <a:endParaRPr lang="ko-KR" altLang="en-US" sz="2000" i="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4027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LITERATURE REVIEW</a:t>
            </a:r>
            <a:endParaRPr lang="ko-KR" altLang="en-US" dirty="0"/>
          </a:p>
        </p:txBody>
      </p:sp>
      <p:graphicFrame>
        <p:nvGraphicFramePr>
          <p:cNvPr id="8" name="Content Placeholder 7">
            <a:extLst>
              <a:ext uri="{FF2B5EF4-FFF2-40B4-BE49-F238E27FC236}">
                <a16:creationId xmlns:a16="http://schemas.microsoft.com/office/drawing/2014/main" id="{13D3CB1D-BDE2-4CAD-D11D-69BCB14773BB}"/>
              </a:ext>
            </a:extLst>
          </p:cNvPr>
          <p:cNvGraphicFramePr>
            <a:graphicFrameLocks noGrp="1"/>
          </p:cNvGraphicFramePr>
          <p:nvPr>
            <p:ph idx="1"/>
            <p:extLst>
              <p:ext uri="{D42A27DB-BD31-4B8C-83A1-F6EECF244321}">
                <p14:modId xmlns:p14="http://schemas.microsoft.com/office/powerpoint/2010/main" val="1386919221"/>
              </p:ext>
            </p:extLst>
          </p:nvPr>
        </p:nvGraphicFramePr>
        <p:xfrm>
          <a:off x="179512" y="1268413"/>
          <a:ext cx="8784974" cy="5328939"/>
        </p:xfrm>
        <a:graphic>
          <a:graphicData uri="http://schemas.openxmlformats.org/drawingml/2006/table">
            <a:tbl>
              <a:tblPr firstRow="1" bandRow="1">
                <a:tableStyleId>{21E4AEA4-8DFA-4A89-87EB-49C32662AFE0}</a:tableStyleId>
              </a:tblPr>
              <a:tblGrid>
                <a:gridCol w="1526519">
                  <a:extLst>
                    <a:ext uri="{9D8B030D-6E8A-4147-A177-3AD203B41FA5}">
                      <a16:colId xmlns:a16="http://schemas.microsoft.com/office/drawing/2014/main" val="37326225"/>
                    </a:ext>
                  </a:extLst>
                </a:gridCol>
                <a:gridCol w="1497817">
                  <a:extLst>
                    <a:ext uri="{9D8B030D-6E8A-4147-A177-3AD203B41FA5}">
                      <a16:colId xmlns:a16="http://schemas.microsoft.com/office/drawing/2014/main" val="47431260"/>
                    </a:ext>
                  </a:extLst>
                </a:gridCol>
                <a:gridCol w="1405565">
                  <a:extLst>
                    <a:ext uri="{9D8B030D-6E8A-4147-A177-3AD203B41FA5}">
                      <a16:colId xmlns:a16="http://schemas.microsoft.com/office/drawing/2014/main" val="2815865716"/>
                    </a:ext>
                  </a:extLst>
                </a:gridCol>
                <a:gridCol w="1451691">
                  <a:extLst>
                    <a:ext uri="{9D8B030D-6E8A-4147-A177-3AD203B41FA5}">
                      <a16:colId xmlns:a16="http://schemas.microsoft.com/office/drawing/2014/main" val="3198142646"/>
                    </a:ext>
                  </a:extLst>
                </a:gridCol>
                <a:gridCol w="1451691">
                  <a:extLst>
                    <a:ext uri="{9D8B030D-6E8A-4147-A177-3AD203B41FA5}">
                      <a16:colId xmlns:a16="http://schemas.microsoft.com/office/drawing/2014/main" val="2386557864"/>
                    </a:ext>
                  </a:extLst>
                </a:gridCol>
                <a:gridCol w="1451691">
                  <a:extLst>
                    <a:ext uri="{9D8B030D-6E8A-4147-A177-3AD203B41FA5}">
                      <a16:colId xmlns:a16="http://schemas.microsoft.com/office/drawing/2014/main" val="2490624210"/>
                    </a:ext>
                  </a:extLst>
                </a:gridCol>
              </a:tblGrid>
              <a:tr h="510093">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Title</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Authors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Journal</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Year Published</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Contributions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600" b="0" kern="100" dirty="0">
                          <a:solidFill>
                            <a:schemeClr val="tx1"/>
                          </a:solidFill>
                          <a:effectLst/>
                          <a:latin typeface="Times New Roman" panose="02020603050405020304" pitchFamily="18" charset="0"/>
                          <a:cs typeface="Times New Roman" panose="02020603050405020304" pitchFamily="18" charset="0"/>
                        </a:rPr>
                        <a:t>Limitations</a:t>
                      </a:r>
                      <a:endParaRPr lang="en-IN" sz="1600" b="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2633253877"/>
                  </a:ext>
                </a:extLst>
              </a:tr>
              <a:tr h="1700120">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A systematic review of predictive blood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donor retention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models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Nahashon Kiarie,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Amos Chege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Kirongo, Mary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Mwadulo</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African Journal of Science,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Technology and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Social Sciences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2024</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Systematic review of machine learning techniques for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predicting blood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donor retention</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Need for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comprehensive data model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interpretability, and regular updates to accommodate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changing behaviors</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3240800977"/>
                  </a:ext>
                </a:extLst>
              </a:tr>
              <a:tr h="1418606">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Predicting the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Intention to Donate Blood among Blood Donors Using 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Decision Tree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Algorithm</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Cristian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Salazar-Concha,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Patricio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Ramírez-Correa</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Symmetry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2021</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Uses decision tree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algorithm to predict blood donation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intention with high accuracy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Limited attributes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considered; based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on Chilean donor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data, which may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limit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generalizability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1341126114"/>
                  </a:ext>
                </a:extLst>
              </a:tr>
              <a:tr h="1700120">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Predicting donations and profiling donors in a blood collection center: a Bayesian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approach</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Ilenia Epifani,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Ettore Lanzarone,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Alessandra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Guglielmi</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Flexible Services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and Manufacturing Journal</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2023</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Bayesian model for predicting donation events and profiling donors, applied to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Italian blood donor data</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tc>
                  <a:txBody>
                    <a:bodyPr/>
                    <a:lstStyle/>
                    <a:p>
                      <a:pPr>
                        <a:lnSpc>
                          <a:spcPct val="107000"/>
                        </a:lnSpc>
                        <a:spcAft>
                          <a:spcPts val="800"/>
                        </a:spcAft>
                      </a:pPr>
                      <a:r>
                        <a:rPr lang="en-IN" sz="1400" kern="100" dirty="0">
                          <a:solidFill>
                            <a:schemeClr val="tx1"/>
                          </a:solidFill>
                          <a:effectLst/>
                          <a:latin typeface="Times New Roman" panose="02020603050405020304" pitchFamily="18" charset="0"/>
                          <a:cs typeface="Times New Roman" panose="02020603050405020304" pitchFamily="18" charset="0"/>
                        </a:rPr>
                        <a:t>Complexity of Bayesian approach;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specific to Milan </a:t>
                      </a:r>
                      <a:br>
                        <a:rPr lang="en-IN" sz="1400" kern="100" dirty="0">
                          <a:solidFill>
                            <a:schemeClr val="tx1"/>
                          </a:solidFill>
                          <a:effectLst/>
                          <a:latin typeface="Times New Roman" panose="02020603050405020304" pitchFamily="18" charset="0"/>
                          <a:cs typeface="Times New Roman" panose="02020603050405020304" pitchFamily="18" charset="0"/>
                        </a:rPr>
                      </a:br>
                      <a:r>
                        <a:rPr lang="en-IN" sz="1400" kern="100" dirty="0">
                          <a:solidFill>
                            <a:schemeClr val="tx1"/>
                          </a:solidFill>
                          <a:effectLst/>
                          <a:latin typeface="Times New Roman" panose="02020603050405020304" pitchFamily="18" charset="0"/>
                          <a:cs typeface="Times New Roman" panose="02020603050405020304" pitchFamily="18" charset="0"/>
                        </a:rPr>
                        <a:t>department's data, may not generalize broadly</a:t>
                      </a:r>
                      <a:endParaRPr lang="en-IN" sz="1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324656981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a:extLst>
              <a:ext uri="{FF2B5EF4-FFF2-40B4-BE49-F238E27FC236}">
                <a16:creationId xmlns:a16="http://schemas.microsoft.com/office/drawing/2014/main" id="{13D3CB1D-BDE2-4CAD-D11D-69BCB14773BB}"/>
              </a:ext>
            </a:extLst>
          </p:cNvPr>
          <p:cNvGraphicFramePr>
            <a:graphicFrameLocks noGrp="1"/>
          </p:cNvGraphicFramePr>
          <p:nvPr>
            <p:ph idx="1"/>
            <p:extLst>
              <p:ext uri="{D42A27DB-BD31-4B8C-83A1-F6EECF244321}">
                <p14:modId xmlns:p14="http://schemas.microsoft.com/office/powerpoint/2010/main" val="3392900076"/>
              </p:ext>
            </p:extLst>
          </p:nvPr>
        </p:nvGraphicFramePr>
        <p:xfrm>
          <a:off x="179512" y="1196753"/>
          <a:ext cx="8792091" cy="4608512"/>
        </p:xfrm>
        <a:graphic>
          <a:graphicData uri="http://schemas.openxmlformats.org/drawingml/2006/table">
            <a:tbl>
              <a:tblPr firstRow="1" bandRow="1">
                <a:tableStyleId>{21E4AEA4-8DFA-4A89-87EB-49C32662AFE0}</a:tableStyleId>
              </a:tblPr>
              <a:tblGrid>
                <a:gridCol w="1605621">
                  <a:extLst>
                    <a:ext uri="{9D8B030D-6E8A-4147-A177-3AD203B41FA5}">
                      <a16:colId xmlns:a16="http://schemas.microsoft.com/office/drawing/2014/main" val="37326225"/>
                    </a:ext>
                  </a:extLst>
                </a:gridCol>
                <a:gridCol w="1325078">
                  <a:extLst>
                    <a:ext uri="{9D8B030D-6E8A-4147-A177-3AD203B41FA5}">
                      <a16:colId xmlns:a16="http://schemas.microsoft.com/office/drawing/2014/main" val="47431260"/>
                    </a:ext>
                  </a:extLst>
                </a:gridCol>
                <a:gridCol w="1465348">
                  <a:extLst>
                    <a:ext uri="{9D8B030D-6E8A-4147-A177-3AD203B41FA5}">
                      <a16:colId xmlns:a16="http://schemas.microsoft.com/office/drawing/2014/main" val="2815865716"/>
                    </a:ext>
                  </a:extLst>
                </a:gridCol>
                <a:gridCol w="1465348">
                  <a:extLst>
                    <a:ext uri="{9D8B030D-6E8A-4147-A177-3AD203B41FA5}">
                      <a16:colId xmlns:a16="http://schemas.microsoft.com/office/drawing/2014/main" val="3198142646"/>
                    </a:ext>
                  </a:extLst>
                </a:gridCol>
                <a:gridCol w="1465348">
                  <a:extLst>
                    <a:ext uri="{9D8B030D-6E8A-4147-A177-3AD203B41FA5}">
                      <a16:colId xmlns:a16="http://schemas.microsoft.com/office/drawing/2014/main" val="2386557864"/>
                    </a:ext>
                  </a:extLst>
                </a:gridCol>
                <a:gridCol w="1465348">
                  <a:extLst>
                    <a:ext uri="{9D8B030D-6E8A-4147-A177-3AD203B41FA5}">
                      <a16:colId xmlns:a16="http://schemas.microsoft.com/office/drawing/2014/main" val="2490624210"/>
                    </a:ext>
                  </a:extLst>
                </a:gridCol>
              </a:tblGrid>
              <a:tr h="364912">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Title</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Authors</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Journal</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Year Published</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Contributions</a:t>
                      </a:r>
                    </a:p>
                  </a:txBody>
                  <a:tcPr marL="9525" marR="9525" marT="9525" marB="9525" anchor="b"/>
                </a:tc>
                <a:tc>
                  <a:txBody>
                    <a:bodyPr/>
                    <a:lstStyle/>
                    <a:p>
                      <a:pPr marL="0" algn="ctr"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Limitations</a:t>
                      </a:r>
                    </a:p>
                  </a:txBody>
                  <a:tcPr marL="9525" marR="9525" marT="9525" marB="9525" anchor="b"/>
                </a:tc>
                <a:extLst>
                  <a:ext uri="{0D108BD9-81ED-4DB2-BD59-A6C34878D82A}">
                    <a16:rowId xmlns:a16="http://schemas.microsoft.com/office/drawing/2014/main" val="2633253877"/>
                  </a:ext>
                </a:extLst>
              </a:tr>
              <a:tr h="2121800">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Blood Donor Arrival Forecasting Using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Regression Model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Analysis of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Donor Behavioural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Pattern</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Towsif Ahamed, Md. Nazrul Islam, S. M. Taslim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Uddin Raju, M. M. A. Hashem</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 25th International Conference on Computer and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Information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Technology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(ICCIT)</a:t>
                      </a:r>
                    </a:p>
                  </a:txBody>
                  <a:tcPr marL="9525" marR="9525" marT="9525" marB="9525"/>
                </a:tc>
                <a:tc>
                  <a:txBody>
                    <a:bodyPr/>
                    <a:lstStyle/>
                    <a:p>
                      <a:pPr marL="0" algn="ctr" defTabSz="914400" rtl="0" eaLnBrk="1" latinLnBrk="1" hangingPunct="1">
                        <a:lnSpc>
                          <a:spcPct val="150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Logistic regression and decision-tree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methods to forecast successful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donations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Focus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OneBlood’s dataset; may have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limitations in other contexts; primary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focus on behavioral patterns</a:t>
                      </a:r>
                    </a:p>
                  </a:txBody>
                  <a:tcPr marL="9525" marR="9525" marT="9525" marB="9525"/>
                </a:tc>
                <a:extLst>
                  <a:ext uri="{0D108BD9-81ED-4DB2-BD59-A6C34878D82A}">
                    <a16:rowId xmlns:a16="http://schemas.microsoft.com/office/drawing/2014/main" val="3240800977"/>
                  </a:ext>
                </a:extLst>
              </a:tr>
              <a:tr h="2121800">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Blood Donation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Prediction System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Using Machine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Learning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Techniques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Pooja Selvaraj,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Aiman Sarin, B.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Ida Seraphim</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 International Conference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Computer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Communication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Informatics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(ICCCI)</a:t>
                      </a:r>
                    </a:p>
                  </a:txBody>
                  <a:tcPr marL="9525" marR="9525" marT="9525" marB="9525"/>
                </a:tc>
                <a:tc>
                  <a:txBody>
                    <a:bodyPr/>
                    <a:lstStyle/>
                    <a:p>
                      <a:pPr marL="0" algn="ctr" defTabSz="914400" rtl="0" eaLnBrk="1" latinLnBrk="1" hangingPunct="1">
                        <a:lnSpc>
                          <a:spcPct val="150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2022</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Cross-sectional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study using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machine learning to predict donations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and identify barriers in the process</a:t>
                      </a:r>
                    </a:p>
                  </a:txBody>
                  <a:tcPr marL="9525" marR="9525" marT="9525" marB="9525"/>
                </a:tc>
                <a:tc>
                  <a:txBody>
                    <a:bodyPr/>
                    <a:lstStyle/>
                    <a:p>
                      <a:pPr marL="0" algn="l" defTabSz="914400" rtl="0" eaLnBrk="1" latinLnBrk="1" hangingPunct="1">
                        <a:lnSpc>
                          <a:spcPct val="107000"/>
                        </a:lnSpc>
                        <a:spcAft>
                          <a:spcPts val="800"/>
                        </a:spcAft>
                      </a:pPr>
                      <a:r>
                        <a:rPr lang="en-IN" sz="1400" kern="100" dirty="0">
                          <a:solidFill>
                            <a:schemeClr val="tx1"/>
                          </a:solidFill>
                          <a:effectLst/>
                          <a:latin typeface="Times New Roman" panose="02020603050405020304" pitchFamily="18" charset="0"/>
                          <a:ea typeface="+mn-ea"/>
                          <a:cs typeface="Times New Roman" panose="02020603050405020304" pitchFamily="18" charset="0"/>
                        </a:rPr>
                        <a:t>Limited to a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specific medical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center; focus on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awareness and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accessibility issues rather than </a:t>
                      </a:r>
                      <a:br>
                        <a:rPr lang="en-IN" sz="1400" kern="100" dirty="0">
                          <a:solidFill>
                            <a:schemeClr val="tx1"/>
                          </a:solidFill>
                          <a:effectLst/>
                          <a:latin typeface="Times New Roman" panose="02020603050405020304" pitchFamily="18" charset="0"/>
                          <a:ea typeface="+mn-ea"/>
                          <a:cs typeface="Times New Roman" panose="02020603050405020304" pitchFamily="18" charset="0"/>
                        </a:rPr>
                      </a:br>
                      <a:r>
                        <a:rPr lang="en-IN" sz="1400" kern="100" dirty="0">
                          <a:solidFill>
                            <a:schemeClr val="tx1"/>
                          </a:solidFill>
                          <a:effectLst/>
                          <a:latin typeface="Times New Roman" panose="02020603050405020304" pitchFamily="18" charset="0"/>
                          <a:ea typeface="+mn-ea"/>
                          <a:cs typeface="Times New Roman" panose="02020603050405020304" pitchFamily="18" charset="0"/>
                        </a:rPr>
                        <a:t>prediction accuracy</a:t>
                      </a:r>
                    </a:p>
                  </a:txBody>
                  <a:tcPr marL="9525" marR="9525" marT="9525" marB="9525"/>
                </a:tc>
                <a:extLst>
                  <a:ext uri="{0D108BD9-81ED-4DB2-BD59-A6C34878D82A}">
                    <a16:rowId xmlns:a16="http://schemas.microsoft.com/office/drawing/2014/main" val="1341126114"/>
                  </a:ext>
                </a:extLst>
              </a:tr>
            </a:tbl>
          </a:graphicData>
        </a:graphic>
      </p:graphicFrame>
      <p:sp>
        <p:nvSpPr>
          <p:cNvPr id="3" name="제목 1">
            <a:extLst>
              <a:ext uri="{FF2B5EF4-FFF2-40B4-BE49-F238E27FC236}">
                <a16:creationId xmlns:a16="http://schemas.microsoft.com/office/drawing/2014/main" id="{640AC3EA-4D96-B9CE-5651-C5555368EA61}"/>
              </a:ext>
            </a:extLst>
          </p:cNvPr>
          <p:cNvSpPr txBox="1">
            <a:spLocks/>
          </p:cNvSpPr>
          <p:nvPr/>
        </p:nvSpPr>
        <p:spPr>
          <a:xfrm>
            <a:off x="204548" y="0"/>
            <a:ext cx="7661196" cy="79690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662F30"/>
                </a:solidFill>
                <a:effectLst/>
                <a:latin typeface="+mj-lt"/>
                <a:ea typeface="맑은 고딕" pitchFamily="50" charset="-127"/>
                <a:cs typeface="+mj-cs"/>
              </a:defRPr>
            </a:lvl1pPr>
          </a:lstStyle>
          <a:p>
            <a:r>
              <a:rPr lang="en-US" altLang="ko-KR" dirty="0"/>
              <a:t>LITERATURE REVIEW</a:t>
            </a:r>
            <a:endParaRPr lang="en-US" dirty="0"/>
          </a:p>
        </p:txBody>
      </p:sp>
    </p:spTree>
    <p:extLst>
      <p:ext uri="{BB962C8B-B14F-4D97-AF65-F5344CB8AC3E}">
        <p14:creationId xmlns:p14="http://schemas.microsoft.com/office/powerpoint/2010/main" val="1680546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RESEARCH GAPS</a:t>
            </a:r>
            <a:endParaRPr lang="ko-KR" altLang="en-US" dirty="0"/>
          </a:p>
        </p:txBody>
      </p:sp>
      <p:sp>
        <p:nvSpPr>
          <p:cNvPr id="37" name="내용 개체 틀 36"/>
          <p:cNvSpPr>
            <a:spLocks noGrp="1"/>
          </p:cNvSpPr>
          <p:nvPr>
            <p:ph idx="1"/>
          </p:nvPr>
        </p:nvSpPr>
        <p:spPr>
          <a:xfrm>
            <a:off x="192493" y="1340768"/>
            <a:ext cx="8402525" cy="5097710"/>
          </a:xfrm>
        </p:spPr>
        <p:txBody>
          <a:bodyPr>
            <a:noAutofit/>
          </a:bodyPr>
          <a:lstStyle/>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Inability to predict individual blood donation behavior at a specified time.</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Lack of sustained blood supply due to the absence of retention prediction </a:t>
            </a:r>
          </a:p>
          <a:p>
            <a:pPr marL="0" indent="0" algn="just">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models.</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Reliance on traditional promotional campaigns, which are insufficient for </a:t>
            </a:r>
          </a:p>
          <a:p>
            <a:pPr marL="0" indent="0" algn="just">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accurately predicting and ensuring regular donor return.</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Inability to effectively motivate previous donors to donate again due to lack of  targeted engagement strategies.</a:t>
            </a:r>
          </a:p>
          <a:p>
            <a:pPr algn="just">
              <a:lnSpc>
                <a:spcPct val="150000"/>
              </a:lnSpc>
              <a:buFont typeface="Arial" panose="020B0604020202020204" pitchFamily="34" charset="0"/>
              <a:buChar char="•"/>
            </a:pPr>
            <a:r>
              <a:rPr lang="en-US" altLang="en-US" sz="2000" i="0" dirty="0">
                <a:solidFill>
                  <a:schemeClr val="tx1"/>
                </a:solidFill>
                <a:latin typeface="Times New Roman" panose="02020603050405020304" pitchFamily="18" charset="0"/>
                <a:cs typeface="Times New Roman" panose="02020603050405020304" pitchFamily="18" charset="0"/>
              </a:rPr>
              <a:t>Absence of effective models to predict the likelihood of a donor donating </a:t>
            </a:r>
          </a:p>
          <a:p>
            <a:pPr marL="0" indent="0" algn="just">
              <a:lnSpc>
                <a:spcPct val="150000"/>
              </a:lnSpc>
            </a:pPr>
            <a:r>
              <a:rPr lang="en-US" altLang="en-US" sz="2000" i="0" dirty="0">
                <a:solidFill>
                  <a:schemeClr val="tx1"/>
                </a:solidFill>
                <a:latin typeface="Times New Roman" panose="02020603050405020304" pitchFamily="18" charset="0"/>
                <a:cs typeface="Times New Roman" panose="02020603050405020304" pitchFamily="18" charset="0"/>
              </a:rPr>
              <a:t>      blood at a specified time.</a:t>
            </a:r>
          </a:p>
        </p:txBody>
      </p:sp>
    </p:spTree>
    <p:extLst>
      <p:ext uri="{BB962C8B-B14F-4D97-AF65-F5344CB8AC3E}">
        <p14:creationId xmlns:p14="http://schemas.microsoft.com/office/powerpoint/2010/main" val="1602641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PROPOSED METHODOLOGY</a:t>
            </a:r>
            <a:endParaRPr lang="ko-KR" altLang="en-US" dirty="0"/>
          </a:p>
        </p:txBody>
      </p:sp>
      <p:pic>
        <p:nvPicPr>
          <p:cNvPr id="4" name="Picture 3">
            <a:extLst>
              <a:ext uri="{FF2B5EF4-FFF2-40B4-BE49-F238E27FC236}">
                <a16:creationId xmlns:a16="http://schemas.microsoft.com/office/drawing/2014/main" id="{13CEA7FB-EBFC-C25C-64A8-445CDE524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408" y="1556792"/>
            <a:ext cx="8915184" cy="5070956"/>
          </a:xfrm>
          <a:prstGeom prst="rect">
            <a:avLst/>
          </a:prstGeom>
        </p:spPr>
      </p:pic>
    </p:spTree>
    <p:extLst>
      <p:ext uri="{BB962C8B-B14F-4D97-AF65-F5344CB8AC3E}">
        <p14:creationId xmlns:p14="http://schemas.microsoft.com/office/powerpoint/2010/main" val="1374084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55220" y="17881"/>
            <a:ext cx="7661196" cy="796908"/>
          </a:xfrm>
        </p:spPr>
        <p:txBody>
          <a:bodyPr/>
          <a:lstStyle/>
          <a:p>
            <a:pPr algn="ctr"/>
            <a:r>
              <a:rPr lang="en-US" altLang="ko-KR" dirty="0"/>
              <a:t>RESULTS AND DISCUSSION</a:t>
            </a:r>
            <a:endParaRPr lang="ko-KR" altLang="en-US" dirty="0"/>
          </a:p>
        </p:txBody>
      </p:sp>
      <p:sp>
        <p:nvSpPr>
          <p:cNvPr id="37" name="내용 개체 틀 36"/>
          <p:cNvSpPr>
            <a:spLocks noGrp="1"/>
          </p:cNvSpPr>
          <p:nvPr>
            <p:ph idx="1"/>
          </p:nvPr>
        </p:nvSpPr>
        <p:spPr>
          <a:xfrm>
            <a:off x="192493" y="836712"/>
            <a:ext cx="8951507" cy="5313734"/>
          </a:xfrm>
        </p:spPr>
        <p:txBody>
          <a:bodyPr>
            <a:noAutofit/>
          </a:bodyPr>
          <a:lstStyle/>
          <a:p>
            <a:pPr algn="just">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Data is collected and followed by preprocessing steps including handling missing </a:t>
            </a:r>
          </a:p>
          <a:p>
            <a:pPr marL="0" indent="0" algn="just">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values, normalization, and SMOTE for class balancing.</a:t>
            </a:r>
          </a:p>
          <a:p>
            <a:pPr algn="just">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Utilized Support Vector Classifier (SVC) and Logistic Regression with features </a:t>
            </a:r>
          </a:p>
          <a:p>
            <a:pPr marL="0" indent="0" algn="just">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such as time since last donation, donation frequency, blood volume donated, and </a:t>
            </a:r>
          </a:p>
          <a:p>
            <a:pPr marL="0" indent="0" algn="just">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overall donation history. SVC demonstrated superior performance over Logistic </a:t>
            </a:r>
          </a:p>
          <a:p>
            <a:pPr marL="0" indent="0" algn="just">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Regression in accuracy, recall, and ROC AUC.</a:t>
            </a:r>
          </a:p>
          <a:p>
            <a:pPr algn="just">
              <a:lnSpc>
                <a:spcPct val="150000"/>
              </a:lnSpc>
              <a:buFont typeface="Arial" panose="020B0604020202020204" pitchFamily="34" charset="0"/>
              <a:buChar char="•"/>
            </a:pPr>
            <a:r>
              <a:rPr lang="en-US" altLang="en-US" sz="1900" i="0" dirty="0">
                <a:solidFill>
                  <a:schemeClr val="tx1"/>
                </a:solidFill>
                <a:latin typeface="Times New Roman" panose="02020603050405020304" pitchFamily="18" charset="0"/>
                <a:cs typeface="Times New Roman" panose="02020603050405020304" pitchFamily="18" charset="0"/>
              </a:rPr>
              <a:t>Integration into a web application facilitates real-time predictions, aiding blood </a:t>
            </a:r>
          </a:p>
          <a:p>
            <a:pPr marL="0" indent="0" algn="just">
              <a:lnSpc>
                <a:spcPct val="150000"/>
              </a:lnSpc>
            </a:pPr>
            <a:r>
              <a:rPr lang="en-US" altLang="en-US" sz="1900" i="0" dirty="0">
                <a:solidFill>
                  <a:schemeClr val="tx1"/>
                </a:solidFill>
                <a:latin typeface="Times New Roman" panose="02020603050405020304" pitchFamily="18" charset="0"/>
                <a:cs typeface="Times New Roman" panose="02020603050405020304" pitchFamily="18" charset="0"/>
              </a:rPr>
              <a:t>     donation centers in resource allocation and targeted engagement.</a:t>
            </a:r>
          </a:p>
          <a:p>
            <a:pPr marL="0" indent="0" algn="just">
              <a:lnSpc>
                <a:spcPct val="150000"/>
              </a:lnSpc>
            </a:pPr>
            <a:endParaRPr lang="en-US" altLang="en-US" sz="1900" i="0" dirty="0">
              <a:solidFill>
                <a:schemeClr val="tx1"/>
              </a:solidFill>
              <a:latin typeface="Times New Roman" panose="02020603050405020304" pitchFamily="18" charset="0"/>
              <a:cs typeface="Times New Roman" panose="02020603050405020304" pitchFamily="18" charset="0"/>
            </a:endParaRPr>
          </a:p>
        </p:txBody>
      </p:sp>
      <p:graphicFrame>
        <p:nvGraphicFramePr>
          <p:cNvPr id="5" name="Content Placeholder 4">
            <a:extLst>
              <a:ext uri="{FF2B5EF4-FFF2-40B4-BE49-F238E27FC236}">
                <a16:creationId xmlns:a16="http://schemas.microsoft.com/office/drawing/2014/main" id="{3EC5197A-2A33-95AC-5EE0-C13EC3F68100}"/>
              </a:ext>
            </a:extLst>
          </p:cNvPr>
          <p:cNvGraphicFramePr>
            <a:graphicFrameLocks/>
          </p:cNvGraphicFramePr>
          <p:nvPr>
            <p:extLst>
              <p:ext uri="{D42A27DB-BD31-4B8C-83A1-F6EECF244321}">
                <p14:modId xmlns:p14="http://schemas.microsoft.com/office/powerpoint/2010/main" val="3057129744"/>
              </p:ext>
            </p:extLst>
          </p:nvPr>
        </p:nvGraphicFramePr>
        <p:xfrm>
          <a:off x="370683" y="4797152"/>
          <a:ext cx="8402634" cy="1925320"/>
        </p:xfrm>
        <a:graphic>
          <a:graphicData uri="http://schemas.openxmlformats.org/drawingml/2006/table">
            <a:tbl>
              <a:tblPr firstRow="1" bandRow="1">
                <a:tableStyleId>{21E4AEA4-8DFA-4A89-87EB-49C32662AFE0}</a:tableStyleId>
              </a:tblPr>
              <a:tblGrid>
                <a:gridCol w="1400439">
                  <a:extLst>
                    <a:ext uri="{9D8B030D-6E8A-4147-A177-3AD203B41FA5}">
                      <a16:colId xmlns:a16="http://schemas.microsoft.com/office/drawing/2014/main" val="3892023077"/>
                    </a:ext>
                  </a:extLst>
                </a:gridCol>
                <a:gridCol w="1400439">
                  <a:extLst>
                    <a:ext uri="{9D8B030D-6E8A-4147-A177-3AD203B41FA5}">
                      <a16:colId xmlns:a16="http://schemas.microsoft.com/office/drawing/2014/main" val="1356242751"/>
                    </a:ext>
                  </a:extLst>
                </a:gridCol>
                <a:gridCol w="1400439">
                  <a:extLst>
                    <a:ext uri="{9D8B030D-6E8A-4147-A177-3AD203B41FA5}">
                      <a16:colId xmlns:a16="http://schemas.microsoft.com/office/drawing/2014/main" val="819031912"/>
                    </a:ext>
                  </a:extLst>
                </a:gridCol>
                <a:gridCol w="1400439">
                  <a:extLst>
                    <a:ext uri="{9D8B030D-6E8A-4147-A177-3AD203B41FA5}">
                      <a16:colId xmlns:a16="http://schemas.microsoft.com/office/drawing/2014/main" val="736750949"/>
                    </a:ext>
                  </a:extLst>
                </a:gridCol>
                <a:gridCol w="1400439">
                  <a:extLst>
                    <a:ext uri="{9D8B030D-6E8A-4147-A177-3AD203B41FA5}">
                      <a16:colId xmlns:a16="http://schemas.microsoft.com/office/drawing/2014/main" val="1764773807"/>
                    </a:ext>
                  </a:extLst>
                </a:gridCol>
                <a:gridCol w="1400439">
                  <a:extLst>
                    <a:ext uri="{9D8B030D-6E8A-4147-A177-3AD203B41FA5}">
                      <a16:colId xmlns:a16="http://schemas.microsoft.com/office/drawing/2014/main" val="3476779641"/>
                    </a:ext>
                  </a:extLst>
                </a:gridCol>
              </a:tblGrid>
              <a:tr h="370840">
                <a:tc>
                  <a:txBody>
                    <a:bodyPr/>
                    <a:lstStyle/>
                    <a:p>
                      <a:pPr fontAlgn="b"/>
                      <a:r>
                        <a:rPr lang="en-IN" b="1" dirty="0">
                          <a:effectLst/>
                        </a:rPr>
                        <a:t>Model</a:t>
                      </a:r>
                    </a:p>
                  </a:txBody>
                  <a:tcPr anchor="b"/>
                </a:tc>
                <a:tc>
                  <a:txBody>
                    <a:bodyPr/>
                    <a:lstStyle/>
                    <a:p>
                      <a:pPr fontAlgn="b"/>
                      <a:r>
                        <a:rPr lang="en-IN" b="1">
                          <a:effectLst/>
                        </a:rPr>
                        <a:t>Accuracy</a:t>
                      </a:r>
                    </a:p>
                  </a:txBody>
                  <a:tcPr anchor="b"/>
                </a:tc>
                <a:tc>
                  <a:txBody>
                    <a:bodyPr/>
                    <a:lstStyle/>
                    <a:p>
                      <a:pPr fontAlgn="b"/>
                      <a:r>
                        <a:rPr lang="en-IN" b="1">
                          <a:effectLst/>
                        </a:rPr>
                        <a:t>Precision</a:t>
                      </a:r>
                    </a:p>
                  </a:txBody>
                  <a:tcPr anchor="b"/>
                </a:tc>
                <a:tc>
                  <a:txBody>
                    <a:bodyPr/>
                    <a:lstStyle/>
                    <a:p>
                      <a:pPr fontAlgn="b"/>
                      <a:r>
                        <a:rPr lang="en-IN" b="1">
                          <a:effectLst/>
                        </a:rPr>
                        <a:t>Recall</a:t>
                      </a:r>
                    </a:p>
                  </a:txBody>
                  <a:tcPr anchor="b"/>
                </a:tc>
                <a:tc>
                  <a:txBody>
                    <a:bodyPr/>
                    <a:lstStyle/>
                    <a:p>
                      <a:pPr fontAlgn="b"/>
                      <a:r>
                        <a:rPr lang="en-IN" b="1">
                          <a:effectLst/>
                        </a:rPr>
                        <a:t>F1 Score</a:t>
                      </a:r>
                    </a:p>
                  </a:txBody>
                  <a:tcPr anchor="b"/>
                </a:tc>
                <a:tc>
                  <a:txBody>
                    <a:bodyPr/>
                    <a:lstStyle/>
                    <a:p>
                      <a:pPr fontAlgn="b"/>
                      <a:r>
                        <a:rPr lang="en-IN" b="1">
                          <a:effectLst/>
                        </a:rPr>
                        <a:t>ROC AUC</a:t>
                      </a:r>
                    </a:p>
                  </a:txBody>
                  <a:tcPr anchor="b"/>
                </a:tc>
                <a:extLst>
                  <a:ext uri="{0D108BD9-81ED-4DB2-BD59-A6C34878D82A}">
                    <a16:rowId xmlns:a16="http://schemas.microsoft.com/office/drawing/2014/main" val="3274197071"/>
                  </a:ext>
                </a:extLst>
              </a:tr>
              <a:tr h="370840">
                <a:tc>
                  <a:txBody>
                    <a:bodyPr/>
                    <a:lstStyle/>
                    <a:p>
                      <a:pPr fontAlgn="base"/>
                      <a:r>
                        <a:rPr lang="en-IN" dirty="0">
                          <a:effectLst/>
                        </a:rPr>
                        <a:t>Support Vector Classifier </a:t>
                      </a:r>
                    </a:p>
                    <a:p>
                      <a:pPr fontAlgn="base"/>
                      <a:r>
                        <a:rPr lang="en-IN" dirty="0">
                          <a:effectLst/>
                        </a:rPr>
                        <a:t>(SVC)</a:t>
                      </a:r>
                    </a:p>
                  </a:txBody>
                  <a:tcPr anchor="ctr"/>
                </a:tc>
                <a:tc>
                  <a:txBody>
                    <a:bodyPr/>
                    <a:lstStyle/>
                    <a:p>
                      <a:pPr fontAlgn="base"/>
                      <a:r>
                        <a:rPr lang="en-IN">
                          <a:effectLst/>
                        </a:rPr>
                        <a:t>85.3%</a:t>
                      </a:r>
                    </a:p>
                  </a:txBody>
                  <a:tcPr anchor="ctr"/>
                </a:tc>
                <a:tc>
                  <a:txBody>
                    <a:bodyPr/>
                    <a:lstStyle/>
                    <a:p>
                      <a:pPr fontAlgn="base"/>
                      <a:r>
                        <a:rPr lang="en-IN">
                          <a:effectLst/>
                        </a:rPr>
                        <a:t>84.7%</a:t>
                      </a:r>
                    </a:p>
                  </a:txBody>
                  <a:tcPr anchor="ctr"/>
                </a:tc>
                <a:tc>
                  <a:txBody>
                    <a:bodyPr/>
                    <a:lstStyle/>
                    <a:p>
                      <a:pPr fontAlgn="base"/>
                      <a:r>
                        <a:rPr lang="en-IN">
                          <a:effectLst/>
                        </a:rPr>
                        <a:t>83.5%</a:t>
                      </a:r>
                    </a:p>
                  </a:txBody>
                  <a:tcPr anchor="ctr"/>
                </a:tc>
                <a:tc>
                  <a:txBody>
                    <a:bodyPr/>
                    <a:lstStyle/>
                    <a:p>
                      <a:pPr fontAlgn="base"/>
                      <a:r>
                        <a:rPr lang="en-IN">
                          <a:effectLst/>
                        </a:rPr>
                        <a:t>84.1%</a:t>
                      </a:r>
                    </a:p>
                  </a:txBody>
                  <a:tcPr anchor="ctr"/>
                </a:tc>
                <a:tc>
                  <a:txBody>
                    <a:bodyPr/>
                    <a:lstStyle/>
                    <a:p>
                      <a:pPr fontAlgn="base"/>
                      <a:r>
                        <a:rPr lang="en-IN">
                          <a:effectLst/>
                        </a:rPr>
                        <a:t>0.87</a:t>
                      </a:r>
                    </a:p>
                  </a:txBody>
                  <a:tcPr anchor="ctr"/>
                </a:tc>
                <a:extLst>
                  <a:ext uri="{0D108BD9-81ED-4DB2-BD59-A6C34878D82A}">
                    <a16:rowId xmlns:a16="http://schemas.microsoft.com/office/drawing/2014/main" val="3007363801"/>
                  </a:ext>
                </a:extLst>
              </a:tr>
              <a:tr h="370840">
                <a:tc>
                  <a:txBody>
                    <a:bodyPr/>
                    <a:lstStyle/>
                    <a:p>
                      <a:pPr fontAlgn="base"/>
                      <a:r>
                        <a:rPr lang="en-IN" dirty="0">
                          <a:effectLst/>
                        </a:rPr>
                        <a:t>Logistic </a:t>
                      </a:r>
                    </a:p>
                    <a:p>
                      <a:pPr fontAlgn="base"/>
                      <a:r>
                        <a:rPr lang="en-IN" dirty="0">
                          <a:effectLst/>
                        </a:rPr>
                        <a:t>Regression</a:t>
                      </a:r>
                    </a:p>
                  </a:txBody>
                  <a:tcPr anchor="ctr"/>
                </a:tc>
                <a:tc>
                  <a:txBody>
                    <a:bodyPr/>
                    <a:lstStyle/>
                    <a:p>
                      <a:pPr fontAlgn="base"/>
                      <a:r>
                        <a:rPr lang="en-IN">
                          <a:effectLst/>
                        </a:rPr>
                        <a:t>82.6%</a:t>
                      </a:r>
                    </a:p>
                  </a:txBody>
                  <a:tcPr anchor="ctr"/>
                </a:tc>
                <a:tc>
                  <a:txBody>
                    <a:bodyPr/>
                    <a:lstStyle/>
                    <a:p>
                      <a:pPr fontAlgn="base"/>
                      <a:r>
                        <a:rPr lang="en-IN">
                          <a:effectLst/>
                        </a:rPr>
                        <a:t>81.8%</a:t>
                      </a:r>
                    </a:p>
                  </a:txBody>
                  <a:tcPr anchor="ctr"/>
                </a:tc>
                <a:tc>
                  <a:txBody>
                    <a:bodyPr/>
                    <a:lstStyle/>
                    <a:p>
                      <a:pPr fontAlgn="base"/>
                      <a:r>
                        <a:rPr lang="en-IN">
                          <a:effectLst/>
                        </a:rPr>
                        <a:t>80.4%</a:t>
                      </a:r>
                    </a:p>
                  </a:txBody>
                  <a:tcPr anchor="ctr"/>
                </a:tc>
                <a:tc>
                  <a:txBody>
                    <a:bodyPr/>
                    <a:lstStyle/>
                    <a:p>
                      <a:pPr fontAlgn="base"/>
                      <a:r>
                        <a:rPr lang="en-IN">
                          <a:effectLst/>
                        </a:rPr>
                        <a:t>81.1%</a:t>
                      </a:r>
                    </a:p>
                  </a:txBody>
                  <a:tcPr anchor="ctr"/>
                </a:tc>
                <a:tc>
                  <a:txBody>
                    <a:bodyPr/>
                    <a:lstStyle/>
                    <a:p>
                      <a:pPr fontAlgn="base"/>
                      <a:r>
                        <a:rPr lang="en-IN" dirty="0">
                          <a:effectLst/>
                        </a:rPr>
                        <a:t>0.85</a:t>
                      </a:r>
                    </a:p>
                  </a:txBody>
                  <a:tcPr anchor="ctr"/>
                </a:tc>
                <a:extLst>
                  <a:ext uri="{0D108BD9-81ED-4DB2-BD59-A6C34878D82A}">
                    <a16:rowId xmlns:a16="http://schemas.microsoft.com/office/drawing/2014/main" val="3986479864"/>
                  </a:ext>
                </a:extLst>
              </a:tr>
            </a:tbl>
          </a:graphicData>
        </a:graphic>
      </p:graphicFrame>
    </p:spTree>
    <p:extLst>
      <p:ext uri="{BB962C8B-B14F-4D97-AF65-F5344CB8AC3E}">
        <p14:creationId xmlns:p14="http://schemas.microsoft.com/office/powerpoint/2010/main" val="10744191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11521</TotalTime>
  <Words>1387</Words>
  <Application>Microsoft Office PowerPoint</Application>
  <PresentationFormat>On-screen Show (4:3)</PresentationFormat>
  <Paragraphs>151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Times New Roman</vt:lpstr>
      <vt:lpstr>Calibri Light</vt:lpstr>
      <vt:lpstr>Arial</vt:lpstr>
      <vt:lpstr>맑은 고딕</vt:lpstr>
      <vt:lpstr>굴림체</vt:lpstr>
      <vt:lpstr>Office 테마</vt:lpstr>
      <vt:lpstr>PowerPoint Presentation</vt:lpstr>
      <vt:lpstr>PowerPoint Presentation</vt:lpstr>
      <vt:lpstr>ABSTRACT</vt:lpstr>
      <vt:lpstr>INTRODUCTION</vt:lpstr>
      <vt:lpstr>LITERATURE REVIEW</vt:lpstr>
      <vt:lpstr>PowerPoint Presentation</vt:lpstr>
      <vt:lpstr>RESEARCH GAPS</vt:lpstr>
      <vt:lpstr>PROPOSED METHODOLOGY</vt:lpstr>
      <vt:lpstr>RESULTS AND DISCUSSION</vt:lpstr>
      <vt:lpstr>COMPARATIVE ANALYSIS</vt:lpstr>
      <vt:lpstr>CONCLUSION AND FUTURE ENHANCEMENT</vt:lpstr>
      <vt:lpstr>REFERENCES</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Sweatha R</cp:lastModifiedBy>
  <cp:revision>5</cp:revision>
  <dcterms:created xsi:type="dcterms:W3CDTF">2010-02-01T08:03:16Z</dcterms:created>
  <dcterms:modified xsi:type="dcterms:W3CDTF">2024-05-25T04:23:50Z</dcterms:modified>
  <cp:category>www.slidemembers.com</cp:category>
</cp:coreProperties>
</file>

<file path=docProps/thumbnail.jpeg>
</file>